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79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C9C2-0A8F-406A-83E8-A38428A0401B}" type="datetimeFigureOut">
              <a:rPr lang="hu-HU" smtClean="0"/>
              <a:pPr/>
              <a:t>2015.10.15.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FA6-0BC6-4005-9DAF-52180BD281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C9C2-0A8F-406A-83E8-A38428A0401B}" type="datetimeFigureOut">
              <a:rPr lang="hu-HU" smtClean="0"/>
              <a:pPr/>
              <a:t>2015.10.15.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FA6-0BC6-4005-9DAF-52180BD281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C9C2-0A8F-406A-83E8-A38428A0401B}" type="datetimeFigureOut">
              <a:rPr lang="hu-HU" smtClean="0"/>
              <a:pPr/>
              <a:t>2015.10.15.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FA6-0BC6-4005-9DAF-52180BD281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C9C2-0A8F-406A-83E8-A38428A0401B}" type="datetimeFigureOut">
              <a:rPr lang="hu-HU" smtClean="0"/>
              <a:pPr/>
              <a:t>2015.10.15.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FA6-0BC6-4005-9DAF-52180BD281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C9C2-0A8F-406A-83E8-A38428A0401B}" type="datetimeFigureOut">
              <a:rPr lang="hu-HU" smtClean="0"/>
              <a:pPr/>
              <a:t>2015.10.15.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FA6-0BC6-4005-9DAF-52180BD281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C9C2-0A8F-406A-83E8-A38428A0401B}" type="datetimeFigureOut">
              <a:rPr lang="hu-HU" smtClean="0"/>
              <a:pPr/>
              <a:t>2015.10.15.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FA6-0BC6-4005-9DAF-52180BD281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C9C2-0A8F-406A-83E8-A38428A0401B}" type="datetimeFigureOut">
              <a:rPr lang="hu-HU" smtClean="0"/>
              <a:pPr/>
              <a:t>2015.10.15.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FA6-0BC6-4005-9DAF-52180BD281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C9C2-0A8F-406A-83E8-A38428A0401B}" type="datetimeFigureOut">
              <a:rPr lang="hu-HU" smtClean="0"/>
              <a:pPr/>
              <a:t>2015.10.15.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FA6-0BC6-4005-9DAF-52180BD281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C9C2-0A8F-406A-83E8-A38428A0401B}" type="datetimeFigureOut">
              <a:rPr lang="hu-HU" smtClean="0"/>
              <a:pPr/>
              <a:t>2015.10.15.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FA6-0BC6-4005-9DAF-52180BD281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C9C2-0A8F-406A-83E8-A38428A0401B}" type="datetimeFigureOut">
              <a:rPr lang="hu-HU" smtClean="0"/>
              <a:pPr/>
              <a:t>2015.10.15.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FA6-0BC6-4005-9DAF-52180BD281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C9C2-0A8F-406A-83E8-A38428A0401B}" type="datetimeFigureOut">
              <a:rPr lang="hu-HU" smtClean="0"/>
              <a:pPr/>
              <a:t>2015.10.15.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414FA6-0BC6-4005-9DAF-52180BD281C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85C9C2-0A8F-406A-83E8-A38428A0401B}" type="datetimeFigureOut">
              <a:rPr lang="hu-HU" smtClean="0"/>
              <a:pPr/>
              <a:t>2015.10.15.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414FA6-0BC6-4005-9DAF-52180BD281C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szimfonikus zenekar hangszerei</a:t>
            </a:r>
          </a:p>
          <a:p>
            <a:r>
              <a:rPr lang="hu-HU" sz="1800" dirty="0" smtClean="0"/>
              <a:t>Készítette: </a:t>
            </a:r>
            <a:r>
              <a:rPr lang="hu-HU" sz="1800" dirty="0" err="1" smtClean="0"/>
              <a:t>Mócsánné</a:t>
            </a:r>
            <a:r>
              <a:rPr lang="hu-HU" sz="1800" dirty="0" smtClean="0"/>
              <a:t> Nagy Ágnes </a:t>
            </a:r>
            <a:endParaRPr lang="hu-HU" sz="180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hangszerek világa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Hárfa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hu-HU" dirty="0" smtClean="0"/>
              <a:t>A </a:t>
            </a:r>
            <a:r>
              <a:rPr lang="hu-HU" b="1" dirty="0" smtClean="0"/>
              <a:t>hárfa</a:t>
            </a:r>
            <a:r>
              <a:rPr lang="hu-HU" dirty="0" smtClean="0"/>
              <a:t> pengetős hangszer . Az emberiség egyik legősibb hangszere, amely feltehetőleg Egyiptomból vagy Mezopotámiából származik.</a:t>
            </a:r>
          </a:p>
          <a:p>
            <a:pPr>
              <a:lnSpc>
                <a:spcPct val="160000"/>
              </a:lnSpc>
            </a:pPr>
            <a:endParaRPr lang="hu-HU" dirty="0" smtClean="0"/>
          </a:p>
          <a:p>
            <a:pPr>
              <a:lnSpc>
                <a:spcPct val="160000"/>
              </a:lnSpc>
            </a:pPr>
            <a:r>
              <a:rPr lang="hu-HU" dirty="0" smtClean="0"/>
              <a:t>A koncerthárfa magassága 180 cm és 47 húrja van. A hárfás dolgának megkönnyebbítésére néhány húr színes a hárfán: a C húrok mindig pirosak, az F húrok kékek/feketék. Legrövidebb húrja 7 cm, a leghosszabb húrja 150 cm hosszú.</a:t>
            </a:r>
            <a:endParaRPr lang="hu-H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766756"/>
            <a:ext cx="3654429" cy="548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851648" cy="1071570"/>
          </a:xfrm>
        </p:spPr>
        <p:txBody>
          <a:bodyPr/>
          <a:lstStyle/>
          <a:p>
            <a:pPr algn="ctr"/>
            <a:r>
              <a:rPr lang="hu-HU" dirty="0" smtClean="0"/>
              <a:t>2. Fafúvósok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71472" y="2571744"/>
            <a:ext cx="7854696" cy="3714776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056" y="2071678"/>
            <a:ext cx="6822530" cy="454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 err="1" smtClean="0"/>
              <a:t>Piccolo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u-HU" sz="1800" dirty="0" smtClean="0"/>
              <a:t>A </a:t>
            </a:r>
            <a:r>
              <a:rPr lang="hu-HU" sz="1800" b="1" dirty="0" err="1" smtClean="0"/>
              <a:t>piccolo</a:t>
            </a:r>
            <a:r>
              <a:rPr lang="hu-HU" sz="1800" dirty="0" smtClean="0"/>
              <a:t> vagy </a:t>
            </a:r>
            <a:r>
              <a:rPr lang="hu-HU" sz="1800" b="1" dirty="0" smtClean="0"/>
              <a:t>pikoló</a:t>
            </a:r>
            <a:r>
              <a:rPr lang="hu-HU" sz="1800" dirty="0" smtClean="0"/>
              <a:t>, fúvós hangszer, nevét az olasz </a:t>
            </a:r>
            <a:r>
              <a:rPr lang="hu-HU" sz="1800" i="1" dirty="0" err="1" smtClean="0"/>
              <a:t>piccolo</a:t>
            </a:r>
            <a:r>
              <a:rPr lang="hu-HU" sz="1800" i="1" dirty="0" smtClean="0"/>
              <a:t> (kicsi)</a:t>
            </a:r>
            <a:r>
              <a:rPr lang="hu-HU" sz="1800" dirty="0" smtClean="0"/>
              <a:t> szóról kapta. </a:t>
            </a:r>
          </a:p>
          <a:p>
            <a:pPr algn="just">
              <a:lnSpc>
                <a:spcPct val="150000"/>
              </a:lnSpc>
            </a:pPr>
            <a:r>
              <a:rPr lang="hu-HU" sz="1800" dirty="0" smtClean="0"/>
              <a:t>A fuvola kicsinyített mása</a:t>
            </a:r>
            <a:r>
              <a:rPr lang="hu-HU" sz="1600" dirty="0" smtClean="0"/>
              <a:t>.</a:t>
            </a:r>
            <a:endParaRPr lang="hu-HU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714620"/>
            <a:ext cx="44239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Fuvola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u-HU" sz="1800" dirty="0" smtClean="0"/>
              <a:t>A fuvola - bár eleinte a többi fafúvóshoz hasonlóan fából készítették - ma már 65-70 cm hosszú, fémből készült hangszer.</a:t>
            </a:r>
          </a:p>
          <a:p>
            <a:endParaRPr lang="hu-HU" sz="1800" dirty="0" smtClean="0"/>
          </a:p>
          <a:p>
            <a:r>
              <a:rPr lang="hu-HU" sz="1800" dirty="0" smtClean="0"/>
              <a:t>Leggyakrabban fémből, nikkelezett sárgarézből, nikkelezüstből készítik; az igényes hangszerek anyaga ezüstötvözet, esetleg arany.</a:t>
            </a:r>
          </a:p>
          <a:p>
            <a:endParaRPr lang="hu-HU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714488"/>
            <a:ext cx="5111750" cy="339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628632"/>
          </a:xfrm>
        </p:spPr>
        <p:txBody>
          <a:bodyPr/>
          <a:lstStyle/>
          <a:p>
            <a:pPr algn="ctr"/>
            <a:r>
              <a:rPr lang="hu-HU" dirty="0" smtClean="0"/>
              <a:t>Oboa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42910" y="1285860"/>
            <a:ext cx="3714776" cy="5143536"/>
          </a:xfrm>
        </p:spPr>
        <p:txBody>
          <a:bodyPr>
            <a:normAutofit/>
          </a:bodyPr>
          <a:lstStyle/>
          <a:p>
            <a:r>
              <a:rPr lang="hu-HU" sz="1800" dirty="0" smtClean="0"/>
              <a:t>Furata kúp alakú, hangteste leggyakrabban kemény fából (puszpáng-, ében-, illetve vadkörtefából) készül, enyhén szélesedő tölcsérrel. Hangjának jellegzetes színét az adja, hogy a levegő egy nádból készült fúvókán át jut a hangszer testébe. A fúvóka két, egymással szembe fordított nádnyelvből áll. A két nyelv között nagyon kicsi rés keletkezik, ezen kell átpréselni a játékosnak a levegőt. Fizikai értelemben ez az oboajáték legnehezebb és legfárasztóbb része. Az oboa szólamának kialakításakor arra is ügyelnie kell a zeneszerzőnek, hogy a játékosnak legyen ideje pihenni</a:t>
            </a:r>
            <a:r>
              <a:rPr lang="hu-HU" sz="1600" dirty="0" smtClean="0"/>
              <a:t>. </a:t>
            </a:r>
            <a:endParaRPr lang="hu-HU" sz="1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819400"/>
            <a:ext cx="3764352" cy="30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628632"/>
          </a:xfrm>
        </p:spPr>
        <p:txBody>
          <a:bodyPr/>
          <a:lstStyle/>
          <a:p>
            <a:r>
              <a:rPr lang="hu-HU" dirty="0" smtClean="0"/>
              <a:t>Klarinét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386134" cy="4572000"/>
          </a:xfrm>
        </p:spPr>
        <p:txBody>
          <a:bodyPr>
            <a:noAutofit/>
          </a:bodyPr>
          <a:lstStyle/>
          <a:p>
            <a:r>
              <a:rPr lang="hu-HU" sz="2400" dirty="0" smtClean="0"/>
              <a:t>A klarinét körülbelül 70-80 cm hosszú, általában puszpáng- vagy ébenfából készült hangszer. </a:t>
            </a:r>
          </a:p>
          <a:p>
            <a:r>
              <a:rPr lang="hu-HU" sz="2400" dirty="0" smtClean="0"/>
              <a:t>A hangszer megfújása viszonylag könnyű, de a hangszer szerkezete, billentyűrendszere rendkívül bonyolult. A fogások megtalálása hosszas gyakorlást igényel.</a:t>
            </a:r>
            <a:endParaRPr lang="hu-H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3" y="2260598"/>
            <a:ext cx="3525855" cy="352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557194"/>
          </a:xfrm>
        </p:spPr>
        <p:txBody>
          <a:bodyPr/>
          <a:lstStyle/>
          <a:p>
            <a:r>
              <a:rPr lang="hu-HU" sz="2800" dirty="0" smtClean="0"/>
              <a:t>Fagott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714348" y="1285860"/>
            <a:ext cx="2743200" cy="500062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sz="1800" dirty="0" smtClean="0"/>
              <a:t>A fagott a fafúvós család legnagyobb, legmélyebb hangzású tagja.</a:t>
            </a:r>
          </a:p>
          <a:p>
            <a:pPr>
              <a:lnSpc>
                <a:spcPct val="150000"/>
              </a:lnSpc>
            </a:pPr>
            <a:endParaRPr lang="hu-HU" sz="1800" dirty="0" smtClean="0"/>
          </a:p>
          <a:p>
            <a:pPr>
              <a:lnSpc>
                <a:spcPct val="150000"/>
              </a:lnSpc>
            </a:pPr>
            <a:r>
              <a:rPr lang="hu-HU" sz="1800" dirty="0" smtClean="0"/>
              <a:t>Közel három méter hosszú csövét, amely általában juharfából készül, U-alakban meghajlítják, mégpedig úgy, hogy az egyik szárny hosszabb legyen a másiknál.</a:t>
            </a:r>
            <a:endParaRPr lang="hu-HU" sz="1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047522"/>
            <a:ext cx="3801223" cy="520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1008112"/>
          </a:xfrm>
        </p:spPr>
        <p:txBody>
          <a:bodyPr/>
          <a:lstStyle/>
          <a:p>
            <a:r>
              <a:rPr lang="hu-HU" dirty="0" smtClean="0"/>
              <a:t>3. Rézfúvósok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79649"/>
            <a:ext cx="7200800" cy="423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2743200" cy="1162050"/>
          </a:xfrm>
        </p:spPr>
        <p:txBody>
          <a:bodyPr/>
          <a:lstStyle/>
          <a:p>
            <a:r>
              <a:rPr lang="hu-HU" sz="5400" dirty="0" smtClean="0"/>
              <a:t>Trombita</a:t>
            </a:r>
            <a:endParaRPr lang="hu-HU" sz="5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trombita egy változó keresztmetszetű, többszörösen meghajlított csőből áll, melynek egyik végén helyezkedik el a fúvóka, a másik vége tölcsérszerűen kiszélesedik. Anyaga sárgaréz, vagy más rézötvözet. </a:t>
            </a:r>
            <a:endParaRPr lang="hu-H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4169"/>
            <a:ext cx="2808311" cy="602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dirty="0" smtClean="0"/>
              <a:t>Kürt</a:t>
            </a:r>
            <a:endParaRPr lang="hu-HU" sz="4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dirty="0" smtClean="0"/>
              <a:t>A kürt megszólaltatásának van egy sajátossága, ami megkülönbözteti a többi rézfúvós hangszertől, ez pedig a kézzel alkalmazott fojtás technikája. A hangszer formája lehetővé teszi, hogy a zenész a jobb kezét belehelyezze a kürt tölcsérének torkolatába, és ezzel módosítsa a hangmagasságokat.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8808" y="1484784"/>
            <a:ext cx="54726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33056"/>
            <a:ext cx="2095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Zenekarok a komoly zenében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 smtClean="0"/>
              <a:t>Barokk zenekar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u-HU" dirty="0" smtClean="0"/>
              <a:t>Szimfonikus zenekar</a:t>
            </a:r>
          </a:p>
          <a:p>
            <a:pPr algn="ctr"/>
            <a:r>
              <a:rPr lang="hu-HU" dirty="0" smtClean="0"/>
              <a:t>(klasszicizmus)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kevés számú hangszer (10-12)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csak vonós hangszerek + </a:t>
            </a:r>
            <a:r>
              <a:rPr lang="hu-HU" dirty="0" err="1" smtClean="0"/>
              <a:t>continuó</a:t>
            </a:r>
            <a:r>
              <a:rPr lang="hu-HU" dirty="0" smtClean="0"/>
              <a:t> (kíséret)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 zenészek félkörben állva muzsikálnak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 vezető a </a:t>
            </a:r>
            <a:r>
              <a:rPr lang="hu-HU" dirty="0" err="1" smtClean="0"/>
              <a:t>continuón</a:t>
            </a:r>
            <a:r>
              <a:rPr lang="hu-HU" dirty="0" smtClean="0"/>
              <a:t> (ált. csembaló) játszik</a:t>
            </a:r>
          </a:p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nagy létszámú együttes (kb.50 fő)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4 hangszercsoport: vonós, fafúvós, rézfúvós, ütős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félkörben ülve zenélnek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karmester irányítja (dirigálja) az együttest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 smtClean="0"/>
              <a:t>Harsona</a:t>
            </a:r>
            <a:r>
              <a:rPr lang="hu-HU" sz="4000" dirty="0" smtClean="0"/>
              <a:t> (</a:t>
            </a:r>
            <a:r>
              <a:rPr lang="hu-HU" sz="4000" b="1" dirty="0" smtClean="0"/>
              <a:t>pozán)</a:t>
            </a:r>
            <a:endParaRPr lang="hu-HU" sz="4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sz="2000" dirty="0" smtClean="0"/>
              <a:t>Jellegzetes vonása az </a:t>
            </a:r>
            <a:r>
              <a:rPr lang="hu-HU" sz="2000" b="1" dirty="0" smtClean="0"/>
              <a:t>U</a:t>
            </a:r>
            <a:r>
              <a:rPr lang="hu-HU" sz="2000" dirty="0" smtClean="0"/>
              <a:t> alakú mozgatható csőszakasz, a tolócső, amellyel a hangszer csőrezonátorának hosszát, tehát hangmagasságát lehet változtatni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472" y="1124744"/>
            <a:ext cx="47525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284984"/>
            <a:ext cx="1800200" cy="332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dirty="0" smtClean="0"/>
              <a:t>Tuba</a:t>
            </a:r>
            <a:endParaRPr lang="hu-HU" sz="5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u-HU" sz="1800" dirty="0" smtClean="0"/>
              <a:t>A tuba egy hosszú, többszörösen meghajlított csőből áll, melynek hossza 480 cm. A legmélyebb hangú rézfúvós hangszer.</a:t>
            </a:r>
          </a:p>
          <a:p>
            <a:r>
              <a:rPr lang="hu-HU" sz="1800" dirty="0" smtClean="0"/>
              <a:t>            Szentpáli Roland</a:t>
            </a:r>
            <a:endParaRPr lang="hu-HU" sz="1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742" y="3501008"/>
            <a:ext cx="1807105" cy="277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0928" y="1052736"/>
            <a:ext cx="368745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>
            <a:normAutofit/>
          </a:bodyPr>
          <a:lstStyle/>
          <a:p>
            <a:r>
              <a:rPr lang="hu-HU" dirty="0" smtClean="0"/>
              <a:t>Ütőhangszerek</a:t>
            </a:r>
            <a:endParaRPr lang="hu-HU" dirty="0"/>
          </a:p>
        </p:txBody>
      </p:sp>
      <p:pic>
        <p:nvPicPr>
          <p:cNvPr id="4" name="Tartalom helye 3" descr="utohangszer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76393"/>
            <a:ext cx="5844907" cy="474820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/>
          </a:bodyPr>
          <a:lstStyle/>
          <a:p>
            <a:r>
              <a:rPr lang="hu-HU" dirty="0" smtClean="0"/>
              <a:t>Üstdob (</a:t>
            </a:r>
            <a:r>
              <a:rPr lang="hu-HU" dirty="0" err="1" smtClean="0"/>
              <a:t>timpani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5" name="Tartalom helye 4" descr="ustdob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230" y="2071678"/>
            <a:ext cx="4527962" cy="3018641"/>
          </a:xfrm>
        </p:spPr>
      </p:pic>
      <p:pic>
        <p:nvPicPr>
          <p:cNvPr id="6" name="Tartalom helye 5" descr="crw_18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307194"/>
            <a:ext cx="3571900" cy="537464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/>
          </a:bodyPr>
          <a:lstStyle/>
          <a:p>
            <a:r>
              <a:rPr lang="hu-HU" dirty="0" smtClean="0"/>
              <a:t>Dobok</a:t>
            </a:r>
            <a:endParaRPr lang="hu-HU" dirty="0"/>
          </a:p>
        </p:txBody>
      </p:sp>
      <p:pic>
        <p:nvPicPr>
          <p:cNvPr id="5" name="Tartalom helye 4" descr="KSZ%20~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5" y="1357298"/>
            <a:ext cx="4609321" cy="4609321"/>
          </a:xfrm>
        </p:spPr>
      </p:pic>
      <p:pic>
        <p:nvPicPr>
          <p:cNvPr id="6" name="Tartalom helye 5" descr="dob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7818" y="3155556"/>
            <a:ext cx="3328982" cy="249673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/>
          <a:lstStyle/>
          <a:p>
            <a:r>
              <a:rPr lang="hu-HU" dirty="0" smtClean="0"/>
              <a:t>Cintányér</a:t>
            </a:r>
            <a:endParaRPr lang="hu-HU" dirty="0"/>
          </a:p>
        </p:txBody>
      </p:sp>
      <p:pic>
        <p:nvPicPr>
          <p:cNvPr id="5" name="Tartalom helye 4" descr="daegu_199kics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2485" y="1928802"/>
            <a:ext cx="3746209" cy="2928958"/>
          </a:xfrm>
        </p:spPr>
      </p:pic>
      <p:pic>
        <p:nvPicPr>
          <p:cNvPr id="6" name="Tartalom helye 5" descr="DP_4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428868"/>
            <a:ext cx="4514676" cy="364333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Triangulum és kínai fadob</a:t>
            </a:r>
            <a:endParaRPr lang="hu-HU" dirty="0"/>
          </a:p>
        </p:txBody>
      </p:sp>
      <p:pic>
        <p:nvPicPr>
          <p:cNvPr id="5" name="Tartalom helye 4" descr="triangulu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549833"/>
            <a:ext cx="3446088" cy="3379497"/>
          </a:xfrm>
        </p:spPr>
      </p:pic>
      <p:pic>
        <p:nvPicPr>
          <p:cNvPr id="6" name="Tartalom helye 5" descr="DP_2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07129" y="2500306"/>
            <a:ext cx="4437483" cy="321471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Gong</a:t>
            </a:r>
            <a:endParaRPr lang="hu-HU" dirty="0"/>
          </a:p>
        </p:txBody>
      </p:sp>
      <p:pic>
        <p:nvPicPr>
          <p:cNvPr id="4" name="Tartalom helye 3" descr="chinese_wind_gong_sm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6278" y="1113145"/>
            <a:ext cx="5611870" cy="574485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Metallofon</a:t>
            </a:r>
            <a:endParaRPr lang="hu-HU" dirty="0"/>
          </a:p>
        </p:txBody>
      </p:sp>
      <p:pic>
        <p:nvPicPr>
          <p:cNvPr id="5" name="Tartalom helye 4" descr="sopranxil-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81949" y="3000372"/>
            <a:ext cx="3304840" cy="2357453"/>
          </a:xfrm>
        </p:spPr>
      </p:pic>
      <p:pic>
        <p:nvPicPr>
          <p:cNvPr id="6" name="Tartalom helye 5" descr="vibraph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714620"/>
            <a:ext cx="4197540" cy="3429024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Xilofon</a:t>
            </a:r>
            <a:endParaRPr lang="hu-HU"/>
          </a:p>
        </p:txBody>
      </p:sp>
      <p:pic>
        <p:nvPicPr>
          <p:cNvPr id="5" name="Tartalom helye 4" descr="imagesCASKOOFJ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4013" y="2714620"/>
            <a:ext cx="4096293" cy="2786082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Hangolt falemezekből álló ütőhangszer.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Nemzetközi zenei szakszó (xylophon) a görög xülon (‘fa’) és phóné (‘hang’) elemekből.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357431"/>
            <a:ext cx="4186238" cy="317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67577"/>
            <a:ext cx="3643338" cy="502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Kasztanyetta és csörgődob</a:t>
            </a:r>
            <a:endParaRPr lang="hu-HU" dirty="0"/>
          </a:p>
        </p:txBody>
      </p:sp>
      <p:pic>
        <p:nvPicPr>
          <p:cNvPr id="5" name="Tartalom helye 4" descr="ZeneKasztanyett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811711"/>
            <a:ext cx="2643206" cy="2374137"/>
          </a:xfrm>
        </p:spPr>
      </p:pic>
      <p:pic>
        <p:nvPicPr>
          <p:cNvPr id="6" name="Tartalom helye 5" descr="405712_arufot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2296934"/>
            <a:ext cx="2857520" cy="32971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082102"/>
          </a:xfrm>
        </p:spPr>
        <p:txBody>
          <a:bodyPr>
            <a:normAutofit/>
          </a:bodyPr>
          <a:lstStyle/>
          <a:p>
            <a:r>
              <a:rPr lang="hu-HU" sz="8000" dirty="0" smtClean="0"/>
              <a:t>A szimfonikus zenekar hangszerei</a:t>
            </a:r>
            <a:endParaRPr lang="hu-H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260648"/>
            <a:ext cx="7772400" cy="1224136"/>
          </a:xfrm>
        </p:spPr>
        <p:txBody>
          <a:bodyPr/>
          <a:lstStyle/>
          <a:p>
            <a:r>
              <a:rPr lang="hu-HU" dirty="0" smtClean="0"/>
              <a:t>1. VONÓS hangszerek</a:t>
            </a:r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66335"/>
            <a:ext cx="3920276" cy="480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Hegedű </a:t>
            </a:r>
            <a:r>
              <a:rPr lang="hu-HU" sz="2400" dirty="0" smtClean="0"/>
              <a:t>(</a:t>
            </a:r>
            <a:r>
              <a:rPr lang="hu-HU" sz="2400" dirty="0" err="1" smtClean="0"/>
              <a:t>violin</a:t>
            </a:r>
            <a:r>
              <a:rPr lang="hu-HU" sz="2400" dirty="0" smtClean="0"/>
              <a:t>)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42910" y="1714488"/>
            <a:ext cx="2743200" cy="45720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u-HU" sz="2000" b="1" dirty="0" smtClean="0"/>
              <a:t>„</a:t>
            </a:r>
            <a:r>
              <a:rPr lang="hu-HU" sz="2000" dirty="0" smtClean="0"/>
              <a:t> Ha Isten, mint mondják, a maga képére teremtette az embert, akkor bízvást állíthatjuk, hogy az ember saját képére alkotta a hegedűt, helyesebben a nő képére, mert a hegedű gyönyörű istennő. </a:t>
            </a:r>
            <a:r>
              <a:rPr lang="hu-HU" sz="2000" b="1" dirty="0" smtClean="0"/>
              <a:t>”</a:t>
            </a:r>
            <a:r>
              <a:rPr lang="hu-HU" sz="2000" dirty="0" smtClean="0"/>
              <a:t> </a:t>
            </a:r>
          </a:p>
          <a:p>
            <a:pPr algn="r"/>
            <a:r>
              <a:rPr lang="hu-HU" sz="2000" b="1" dirty="0" smtClean="0"/>
              <a:t>Yehudi Menuhin</a:t>
            </a:r>
          </a:p>
          <a:p>
            <a:pPr algn="r"/>
            <a:endParaRPr lang="hu-HU" dirty="0" smtClean="0"/>
          </a:p>
          <a:p>
            <a:endParaRPr lang="hu-H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879786"/>
            <a:ext cx="3714776" cy="52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9661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u-HU" sz="2900" dirty="0" smtClean="0"/>
              <a:t>Mélyhegedű </a:t>
            </a:r>
            <a:r>
              <a:rPr lang="hu-HU" sz="2700" dirty="0" smtClean="0"/>
              <a:t>(brácsa, viola)</a:t>
            </a:r>
            <a:endParaRPr lang="hu-HU" sz="27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642910" y="2285992"/>
            <a:ext cx="2209800" cy="38576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1600" dirty="0" smtClean="0"/>
              <a:t>A hangszer a hegedűnél valamivel nagyobb méretű, de vele teljesen azonos tartású, emiatt nehézkesebb és fárasztóbb játék jellemzi (nagyobb távolságok a balkéz ujjai közt, a hangszer és a vonó is nehezebb stb.)</a:t>
            </a:r>
            <a:endParaRPr lang="hu-HU" sz="1600" dirty="0"/>
          </a:p>
        </p:txBody>
      </p:sp>
      <p:pic>
        <p:nvPicPr>
          <p:cNvPr id="11" name="Kép helye 10" descr="200px-Bratsch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893" b="2289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Gordonka </a:t>
            </a:r>
            <a:r>
              <a:rPr lang="hu-HU" sz="2400" dirty="0" smtClean="0"/>
              <a:t>(cselló)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714348" y="1714488"/>
            <a:ext cx="27432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sz="1800" dirty="0" smtClean="0"/>
              <a:t>A hegedűvel és a brácsával ellentétben ezen hangszert játék közben a földre kell támasztani és ülve játszani rajta.</a:t>
            </a:r>
          </a:p>
          <a:p>
            <a:pPr>
              <a:lnSpc>
                <a:spcPct val="150000"/>
              </a:lnSpc>
            </a:pPr>
            <a:endParaRPr lang="hu-HU" sz="1800" dirty="0" smtClean="0"/>
          </a:p>
          <a:p>
            <a:pPr>
              <a:lnSpc>
                <a:spcPct val="150000"/>
              </a:lnSpc>
            </a:pPr>
            <a:r>
              <a:rPr lang="hu-HU" sz="1800" dirty="0" smtClean="0"/>
              <a:t>A cselló a hegedű után a legdallamosabb vonós hangszer, melynek hangja legközelebb áll az emberi hanghoz.</a:t>
            </a:r>
            <a:endParaRPr lang="hu-H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195384"/>
            <a:ext cx="328614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Gordon </a:t>
            </a:r>
            <a:r>
              <a:rPr lang="hu-HU" sz="2400" dirty="0" smtClean="0"/>
              <a:t>(nagybőgő)</a:t>
            </a:r>
            <a:endParaRPr lang="hu-HU" sz="2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sz="2400" dirty="0" smtClean="0"/>
              <a:t>A </a:t>
            </a:r>
            <a:r>
              <a:rPr lang="de-DE" sz="2400" dirty="0" err="1" smtClean="0"/>
              <a:t>hangszer</a:t>
            </a:r>
            <a:r>
              <a:rPr lang="de-DE" sz="2400" dirty="0" smtClean="0"/>
              <a:t> </a:t>
            </a:r>
            <a:r>
              <a:rPr lang="de-DE" sz="2400" dirty="0" err="1" smtClean="0"/>
              <a:t>kb</a:t>
            </a:r>
            <a:r>
              <a:rPr lang="de-DE" sz="2400" dirty="0" smtClean="0"/>
              <a:t>. 170–180 cm </a:t>
            </a:r>
            <a:r>
              <a:rPr lang="de-DE" sz="2400" dirty="0" err="1" smtClean="0"/>
              <a:t>hosszú</a:t>
            </a:r>
            <a:r>
              <a:rPr lang="de-DE" sz="2400" dirty="0" smtClean="0"/>
              <a:t>.</a:t>
            </a:r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A vonós hangszerek közé soroljuk, közöttük a nagybőgő a legmélyebb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035549"/>
            <a:ext cx="3659191" cy="5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279</TotalTime>
  <Words>644</Words>
  <Application>Microsoft Office PowerPoint</Application>
  <PresentationFormat>Diavetítés a képernyőre (4:3 oldalarány)</PresentationFormat>
  <Paragraphs>72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4" baseType="lpstr">
      <vt:lpstr>Calibri</vt:lpstr>
      <vt:lpstr>Constantia</vt:lpstr>
      <vt:lpstr>Wingdings 2</vt:lpstr>
      <vt:lpstr>Áramlás</vt:lpstr>
      <vt:lpstr>A hangszerek világa</vt:lpstr>
      <vt:lpstr>Zenekarok a komoly zenében</vt:lpstr>
      <vt:lpstr>PowerPoint bemutató</vt:lpstr>
      <vt:lpstr>A szimfonikus zenekar hangszerei</vt:lpstr>
      <vt:lpstr>1. VONÓS hangszerek</vt:lpstr>
      <vt:lpstr>Hegedű (violin)</vt:lpstr>
      <vt:lpstr>Mélyhegedű (brácsa, viola)</vt:lpstr>
      <vt:lpstr>Gordonka (cselló)</vt:lpstr>
      <vt:lpstr>Gordon (nagybőgő)</vt:lpstr>
      <vt:lpstr>Hárfa</vt:lpstr>
      <vt:lpstr>2. Fafúvósok</vt:lpstr>
      <vt:lpstr>Piccolo </vt:lpstr>
      <vt:lpstr>Fuvola</vt:lpstr>
      <vt:lpstr>Oboa</vt:lpstr>
      <vt:lpstr>Klarinét</vt:lpstr>
      <vt:lpstr>Fagott</vt:lpstr>
      <vt:lpstr>3. Rézfúvósok</vt:lpstr>
      <vt:lpstr>Trombita</vt:lpstr>
      <vt:lpstr>Kürt</vt:lpstr>
      <vt:lpstr>Harsona (pozán)</vt:lpstr>
      <vt:lpstr>Tuba</vt:lpstr>
      <vt:lpstr>Ütőhangszerek</vt:lpstr>
      <vt:lpstr>Üstdob (timpani)</vt:lpstr>
      <vt:lpstr>Dobok</vt:lpstr>
      <vt:lpstr>Cintányér</vt:lpstr>
      <vt:lpstr>Triangulum és kínai fadob</vt:lpstr>
      <vt:lpstr>Gong</vt:lpstr>
      <vt:lpstr>Metallofon</vt:lpstr>
      <vt:lpstr>Xilofon</vt:lpstr>
      <vt:lpstr>Kasztanyetta és csörgődob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hangszerek világa</dc:title>
  <dc:creator>mocsanne</dc:creator>
  <cp:lastModifiedBy>Safranku András</cp:lastModifiedBy>
  <cp:revision>31</cp:revision>
  <dcterms:created xsi:type="dcterms:W3CDTF">2011-01-03T16:53:23Z</dcterms:created>
  <dcterms:modified xsi:type="dcterms:W3CDTF">2015-10-15T05:44:27Z</dcterms:modified>
</cp:coreProperties>
</file>