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3"/>
  </p:notesMasterIdLst>
  <p:handoutMasterIdLst>
    <p:handoutMasterId r:id="rId24"/>
  </p:handoutMasterIdLst>
  <p:sldIdLst>
    <p:sldId id="256" r:id="rId3"/>
    <p:sldId id="261" r:id="rId4"/>
    <p:sldId id="268" r:id="rId5"/>
    <p:sldId id="269" r:id="rId6"/>
    <p:sldId id="263" r:id="rId7"/>
    <p:sldId id="271" r:id="rId8"/>
    <p:sldId id="272" r:id="rId9"/>
    <p:sldId id="273" r:id="rId10"/>
    <p:sldId id="274" r:id="rId11"/>
    <p:sldId id="275" r:id="rId12"/>
    <p:sldId id="276" r:id="rId13"/>
    <p:sldId id="284" r:id="rId14"/>
    <p:sldId id="277" r:id="rId15"/>
    <p:sldId id="278" r:id="rId16"/>
    <p:sldId id="279" r:id="rId17"/>
    <p:sldId id="280" r:id="rId18"/>
    <p:sldId id="282" r:id="rId19"/>
    <p:sldId id="283" r:id="rId20"/>
    <p:sldId id="281" r:id="rId21"/>
    <p:sldId id="28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23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146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33BB8-6C7A-4BE0-9B55-9EAC48D52EC6}" type="datetimeFigureOut">
              <a:rPr lang="hu-HU" smtClean="0"/>
              <a:t>2017. 02. 08.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7AA83-DE31-4E93-AB07-EF7FB05F6670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1EF64-F73B-4314-BB6F-BC0937BBDF19}" type="datetimeFigureOut">
              <a:rPr lang="hu-HU" smtClean="0"/>
              <a:t>2017. 02. 08.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E2820-AFE1-45FA-949E-17BDB534E1DC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935E2820-AFE1-45FA-949E-17BDB534E1DC}" type="slidenum">
              <a:rPr lang="en-US" sz="1200" b="0" i="0">
                <a:latin typeface="Euphemia"/>
                <a:ea typeface="+mn-ea"/>
                <a:cs typeface="+mn-cs"/>
              </a:rPr>
              <a:t>1</a:t>
            </a:fld>
            <a:endParaRPr lang="en-US" sz="1200" b="0" i="0"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 dirty="0"/>
          </a:p>
        </p:txBody>
      </p:sp>
      <p:sp>
        <p:nvSpPr>
          <p:cNvPr id="8" name="Dátum hely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9702-7FBF-4720-8670-571C5E7EEDDE}" type="datetime1">
              <a:rPr lang="hu-HU" smtClean="0"/>
              <a:t>2017. 02. 08.</a:t>
            </a:fld>
            <a:endParaRPr lang="hu-HU" dirty="0"/>
          </a:p>
        </p:txBody>
      </p:sp>
      <p:sp>
        <p:nvSpPr>
          <p:cNvPr id="9" name="Élőláb hely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7AEA-BBBB-4C9B-AB23-214EAA8AB789}" type="datetime1">
              <a:rPr lang="hu-HU" smtClean="0"/>
              <a:t>2017. 02. 08.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CA30-F5CD-4CA0-B16A-349C6F830700}" type="datetime1">
              <a:rPr lang="hu-HU" smtClean="0"/>
              <a:t>2017. 02. 08.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F48E-ABA0-4B58-B562-D1D7408067C4}" type="datetime1">
              <a:rPr lang="hu-HU" smtClean="0"/>
              <a:t>2017. 02. 08.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5034C-8BD9-4B0C-893B-33834FAB227F}" type="datetime1">
              <a:rPr lang="hu-HU" smtClean="0"/>
              <a:t>2017. 02. 08.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87AA-CBCD-47F9-A04C-7106C508CDE4}" type="datetime1">
              <a:rPr lang="hu-HU" smtClean="0"/>
              <a:t>2017. 02. 08.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C9DD-75F5-4611-BA0B-CFB1A226639C}" type="datetime1">
              <a:rPr lang="hu-HU" smtClean="0"/>
              <a:t>2017. 02. 08.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0F1F9-2D3D-4243-878F-D000C3F2A1C4}" type="datetime1">
              <a:rPr lang="hu-HU" smtClean="0"/>
              <a:t>2017. 02. 08.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CBE8-1824-4658-A8BB-BECFAEB7E35A}" type="datetime1">
              <a:rPr lang="hu-HU" smtClean="0"/>
              <a:t>2017. 02. 08.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CD17-C377-4DE5-9FCA-CC7471605C58}" type="datetime1">
              <a:rPr lang="hu-HU" smtClean="0"/>
              <a:t>2017. 02. 08.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9F02-BE96-4BAE-86A5-1FA60D24CAE2}" type="datetime1">
              <a:rPr lang="hu-HU" smtClean="0"/>
              <a:t>2017. 02. 08.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hu-HU" smtClean="0"/>
              <a:t>‹#›</a:t>
            </a:fld>
            <a:endParaRPr lang="hu-HU" dirty="0"/>
          </a:p>
        </p:txBody>
      </p:sp>
      <p:sp>
        <p:nvSpPr>
          <p:cNvPr id="8" name="Lekerekített téglalap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9D3B9702-7FBF-4720-8670-571C5E7EEDDE}" type="datetime1">
              <a:rPr lang="hu-HU" smtClean="0"/>
              <a:t>2017. 02. 08.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accent2"/>
                </a:solidFill>
              </a:defRPr>
            </a:lvl1pPr>
          </a:lstStyle>
          <a:p>
            <a:fld id="{8FDBFFB2-86D9-4B8F-A59A-553A60B94BBE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hu-HU" b="1" i="1" dirty="0" smtClean="0">
                <a:latin typeface="Euphemia"/>
              </a:rPr>
              <a:t>Jó</a:t>
            </a:r>
            <a:r>
              <a:rPr lang="hu-HU" dirty="0" smtClean="0">
                <a:latin typeface="Euphemia"/>
              </a:rPr>
              <a:t>kai </a:t>
            </a:r>
            <a:endParaRPr lang="hu-HU" sz="6600" b="0" i="0" dirty="0">
              <a:latin typeface="Euphemia"/>
              <a:ea typeface="+mj-ea"/>
              <a:cs typeface="+mj-cs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hu-HU" dirty="0" smtClean="0"/>
              <a:t>„Engedjétek hozzám jönni a kisgyermekeket…”</a:t>
            </a:r>
          </a:p>
          <a:p>
            <a:pPr algn="r"/>
            <a:r>
              <a:rPr lang="hu-HU" sz="2000" dirty="0"/>
              <a:t>(Mt </a:t>
            </a:r>
            <a:r>
              <a:rPr lang="hu-HU" sz="2000" dirty="0" smtClean="0"/>
              <a:t>19,13-15)</a:t>
            </a:r>
            <a:endParaRPr lang="hu-HU" sz="2000" b="0" i="0" dirty="0"/>
          </a:p>
        </p:txBody>
      </p:sp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208213" y="587829"/>
            <a:ext cx="4572000" cy="4663441"/>
          </a:xfrm>
        </p:spPr>
        <p:txBody>
          <a:bodyPr>
            <a:normAutofit/>
          </a:bodyPr>
          <a:lstStyle/>
          <a:p>
            <a:r>
              <a:rPr lang="hu-HU" dirty="0" smtClean="0"/>
              <a:t>Cserkészet</a:t>
            </a:r>
          </a:p>
          <a:p>
            <a:r>
              <a:rPr lang="hu-HU" dirty="0" smtClean="0"/>
              <a:t>Természetjárás</a:t>
            </a:r>
          </a:p>
          <a:p>
            <a:r>
              <a:rPr lang="hu-HU" dirty="0" smtClean="0"/>
              <a:t>Farsang</a:t>
            </a:r>
          </a:p>
          <a:p>
            <a:r>
              <a:rPr lang="hu-HU" dirty="0" smtClean="0"/>
              <a:t>Jókai expressz</a:t>
            </a:r>
          </a:p>
          <a:p>
            <a:r>
              <a:rPr lang="hu-HU" dirty="0" smtClean="0"/>
              <a:t>Osztálykirándulások</a:t>
            </a:r>
          </a:p>
          <a:p>
            <a:r>
              <a:rPr lang="hu-HU" dirty="0" smtClean="0"/>
              <a:t>Konfirmáció</a:t>
            </a:r>
          </a:p>
          <a:p>
            <a:r>
              <a:rPr lang="hu-HU" dirty="0" smtClean="0"/>
              <a:t>Táborok</a:t>
            </a:r>
          </a:p>
          <a:p>
            <a:r>
              <a:rPr lang="hu-HU" dirty="0" smtClean="0"/>
              <a:t>Ballagás</a:t>
            </a:r>
          </a:p>
          <a:p>
            <a:pPr marL="45720" indent="0">
              <a:buNone/>
            </a:pPr>
            <a:endParaRPr lang="hu-HU" dirty="0" smtClean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208" y="1410789"/>
            <a:ext cx="6152606" cy="4101737"/>
          </a:xfrm>
        </p:spPr>
      </p:pic>
    </p:spTree>
    <p:extLst>
      <p:ext uri="{BB962C8B-B14F-4D97-AF65-F5344CB8AC3E}">
        <p14:creationId xmlns:p14="http://schemas.microsoft.com/office/powerpoint/2010/main" val="73123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208213" y="1554480"/>
            <a:ext cx="4572000" cy="3553097"/>
          </a:xfrm>
        </p:spPr>
        <p:txBody>
          <a:bodyPr>
            <a:normAutofit/>
          </a:bodyPr>
          <a:lstStyle/>
          <a:p>
            <a:pPr marL="45720" indent="0">
              <a:lnSpc>
                <a:spcPct val="150000"/>
              </a:lnSpc>
              <a:buNone/>
            </a:pPr>
            <a:r>
              <a:rPr lang="hu-HU" sz="2400" dirty="0"/>
              <a:t>A keresztyén nevelés célja: </a:t>
            </a:r>
            <a:endParaRPr lang="hu-HU" sz="2400" dirty="0" smtClean="0"/>
          </a:p>
          <a:p>
            <a:pPr marL="45720" indent="0">
              <a:lnSpc>
                <a:spcPct val="150000"/>
              </a:lnSpc>
              <a:buNone/>
            </a:pPr>
            <a:r>
              <a:rPr lang="hu-HU" sz="2400" dirty="0" smtClean="0"/>
              <a:t>a </a:t>
            </a:r>
            <a:r>
              <a:rPr lang="hu-HU" sz="2400" dirty="0"/>
              <a:t>gyermek a megszerzett ismereteket Isten dicsőségére – tehát mások javára – hasznosítsa (Comenius)</a:t>
            </a:r>
          </a:p>
          <a:p>
            <a:endParaRPr lang="hu-HU" sz="2400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842" y="653143"/>
            <a:ext cx="3374572" cy="5061857"/>
          </a:xfrm>
        </p:spPr>
      </p:pic>
    </p:spTree>
    <p:extLst>
      <p:ext uri="{BB962C8B-B14F-4D97-AF65-F5344CB8AC3E}">
        <p14:creationId xmlns:p14="http://schemas.microsoft.com/office/powerpoint/2010/main" val="247570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Egy jó iskolához KELL…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208213" y="2037806"/>
            <a:ext cx="4572000" cy="3677194"/>
          </a:xfrm>
        </p:spPr>
        <p:txBody>
          <a:bodyPr/>
          <a:lstStyle/>
          <a:p>
            <a:pPr marL="45720" indent="0">
              <a:buNone/>
            </a:pPr>
            <a:r>
              <a:rPr lang="hu-HU" dirty="0" smtClean="0"/>
              <a:t>…MINDENKI (gyerek, szülő, tanár, gyülekezet, egyház):</a:t>
            </a:r>
          </a:p>
          <a:p>
            <a:r>
              <a:rPr lang="hu-HU" dirty="0" smtClean="0"/>
              <a:t>Véleménye </a:t>
            </a:r>
          </a:p>
          <a:p>
            <a:r>
              <a:rPr lang="hu-HU" dirty="0" smtClean="0"/>
              <a:t>Együttműködése</a:t>
            </a:r>
          </a:p>
          <a:p>
            <a:r>
              <a:rPr lang="hu-HU" dirty="0" smtClean="0"/>
              <a:t>Fejlődése</a:t>
            </a:r>
          </a:p>
          <a:p>
            <a:r>
              <a:rPr lang="hu-HU" dirty="0" smtClean="0"/>
              <a:t>Sikere</a:t>
            </a:r>
          </a:p>
          <a:p>
            <a:pPr marL="45720" indent="0" algn="r">
              <a:buNone/>
            </a:pPr>
            <a:endParaRPr lang="hu-HU" dirty="0"/>
          </a:p>
        </p:txBody>
      </p:sp>
      <p:pic>
        <p:nvPicPr>
          <p:cNvPr id="5" name="Tartalom helye 4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377" y="2181496"/>
            <a:ext cx="4976948" cy="353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26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08213" y="1345474"/>
            <a:ext cx="9372600" cy="1149532"/>
          </a:xfrm>
        </p:spPr>
        <p:txBody>
          <a:bodyPr/>
          <a:lstStyle/>
          <a:p>
            <a:r>
              <a:rPr lang="hu-HU" dirty="0" smtClean="0"/>
              <a:t>Régi jókaisok üzenik a leendő jókaisoknak: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7328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400" dirty="0" smtClean="0"/>
              <a:t>Sz. K.</a:t>
            </a:r>
            <a:br>
              <a:rPr lang="hu-HU" sz="2400" dirty="0" smtClean="0"/>
            </a:br>
            <a:r>
              <a:rPr lang="hu-HU" sz="2400" dirty="0" smtClean="0"/>
              <a:t>jogászhallgató</a:t>
            </a:r>
            <a:br>
              <a:rPr lang="hu-HU" sz="2400" dirty="0" smtClean="0"/>
            </a:br>
            <a:r>
              <a:rPr lang="hu-HU" sz="2400" dirty="0" smtClean="0"/>
              <a:t>Pázmány Péter Katolikus Egyetem</a:t>
            </a:r>
            <a:endParaRPr lang="hu-HU" sz="2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3813" y="1907176"/>
            <a:ext cx="6858000" cy="3426823"/>
          </a:xfrm>
        </p:spPr>
        <p:txBody>
          <a:bodyPr/>
          <a:lstStyle/>
          <a:p>
            <a:pPr marL="45720" indent="0">
              <a:lnSpc>
                <a:spcPct val="150000"/>
              </a:lnSpc>
              <a:buNone/>
            </a:pPr>
            <a:r>
              <a:rPr lang="hu-HU" dirty="0" smtClean="0"/>
              <a:t>„A </a:t>
            </a:r>
            <a:r>
              <a:rPr lang="hu-HU" dirty="0"/>
              <a:t>Jókai </a:t>
            </a:r>
            <a:r>
              <a:rPr lang="hu-HU" dirty="0" smtClean="0"/>
              <a:t>életre szóló </a:t>
            </a:r>
            <a:r>
              <a:rPr lang="hu-HU" dirty="0"/>
              <a:t>barátságok bölcsője, ahová mindig </a:t>
            </a:r>
            <a:r>
              <a:rPr lang="hu-HU" dirty="0" smtClean="0"/>
              <a:t>visszavágyok :)”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6276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400" dirty="0" smtClean="0"/>
              <a:t>K. B.</a:t>
            </a:r>
            <a:br>
              <a:rPr lang="hu-HU" sz="2400" dirty="0" smtClean="0"/>
            </a:br>
            <a:r>
              <a:rPr lang="hu-HU" sz="2400" dirty="0" smtClean="0"/>
              <a:t>jogászhallgató</a:t>
            </a:r>
            <a:br>
              <a:rPr lang="hu-HU" sz="2400" dirty="0" smtClean="0"/>
            </a:br>
            <a:r>
              <a:rPr lang="hu-HU" sz="2400" dirty="0" smtClean="0"/>
              <a:t>Pázmány Péter Katolikus Egyetem</a:t>
            </a:r>
            <a:endParaRPr lang="hu-HU" sz="2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lnSpc>
                <a:spcPct val="150000"/>
              </a:lnSpc>
              <a:buNone/>
            </a:pPr>
            <a:r>
              <a:rPr lang="hu-HU" dirty="0" smtClean="0"/>
              <a:t>„A </a:t>
            </a:r>
            <a:r>
              <a:rPr lang="hu-HU" dirty="0"/>
              <a:t>Jókai egy nagyon </a:t>
            </a:r>
            <a:r>
              <a:rPr lang="hu-HU" dirty="0" smtClean="0"/>
              <a:t>jó </a:t>
            </a:r>
            <a:r>
              <a:rPr lang="hu-HU" dirty="0"/>
              <a:t>szellemiségű iskola, ahol alsó és felső tagozatban egyaránt jól képzett és kedves pedagógusok, jól nevelt diákok és jó hangulat </a:t>
            </a:r>
            <a:r>
              <a:rPr lang="hu-HU" dirty="0" smtClean="0"/>
              <a:t>van. 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hu-HU" dirty="0" smtClean="0"/>
              <a:t>Szerettem </a:t>
            </a:r>
            <a:r>
              <a:rPr lang="hu-HU" dirty="0"/>
              <a:t>oda járni, mert sosem kellett félve mennem be az órákra vagy akár az </a:t>
            </a:r>
            <a:r>
              <a:rPr lang="hu-HU" dirty="0" smtClean="0"/>
              <a:t>udvarra…”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2037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Sz. D.</a:t>
            </a:r>
            <a:br>
              <a:rPr lang="hu-HU" dirty="0" smtClean="0"/>
            </a:br>
            <a:r>
              <a:rPr lang="hu-HU" dirty="0" smtClean="0"/>
              <a:t>gyógypedagógus hallgató </a:t>
            </a:r>
            <a:br>
              <a:rPr lang="hu-HU" dirty="0" smtClean="0"/>
            </a:br>
            <a:r>
              <a:rPr lang="hu-HU" dirty="0" smtClean="0"/>
              <a:t>ELTE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3813" y="1449976"/>
            <a:ext cx="6858000" cy="3884023"/>
          </a:xfrm>
        </p:spPr>
        <p:txBody>
          <a:bodyPr/>
          <a:lstStyle/>
          <a:p>
            <a:pPr marL="45720" indent="0">
              <a:lnSpc>
                <a:spcPct val="150000"/>
              </a:lnSpc>
              <a:buNone/>
            </a:pPr>
            <a:r>
              <a:rPr lang="hu-HU" dirty="0" smtClean="0"/>
              <a:t>„Ha </a:t>
            </a:r>
            <a:r>
              <a:rPr lang="hu-HU" dirty="0"/>
              <a:t>a </a:t>
            </a:r>
            <a:r>
              <a:rPr lang="hu-HU" dirty="0" smtClean="0"/>
              <a:t>J</a:t>
            </a:r>
            <a:r>
              <a:rPr lang="hu-HU" dirty="0"/>
              <a:t>ó</a:t>
            </a:r>
            <a:r>
              <a:rPr lang="hu-HU" dirty="0" smtClean="0"/>
              <a:t>kaira </a:t>
            </a:r>
            <a:r>
              <a:rPr lang="hu-HU" dirty="0"/>
              <a:t>gondolok akkor egyből a dráma ugrik be:) illetve egy szerető közösség és a </a:t>
            </a:r>
            <a:r>
              <a:rPr lang="hu-HU" dirty="0" smtClean="0"/>
              <a:t>barátság.”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2868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400" dirty="0" smtClean="0"/>
              <a:t>F. F.</a:t>
            </a:r>
            <a:br>
              <a:rPr lang="hu-HU" sz="2400" dirty="0" smtClean="0"/>
            </a:br>
            <a:r>
              <a:rPr lang="hu-HU" sz="2400" dirty="0" smtClean="0"/>
              <a:t>érettségiző</a:t>
            </a:r>
            <a:br>
              <a:rPr lang="hu-HU" sz="2400" dirty="0" smtClean="0"/>
            </a:br>
            <a:r>
              <a:rPr lang="hu-HU" sz="2400" dirty="0" smtClean="0"/>
              <a:t>Krúdy Gyula Gimnázium</a:t>
            </a:r>
            <a:endParaRPr lang="hu-HU" sz="2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3813" y="2416629"/>
            <a:ext cx="6858000" cy="2917370"/>
          </a:xfrm>
        </p:spPr>
        <p:txBody>
          <a:bodyPr/>
          <a:lstStyle/>
          <a:p>
            <a:pPr marL="45720" indent="0">
              <a:lnSpc>
                <a:spcPct val="150000"/>
              </a:lnSpc>
              <a:buNone/>
            </a:pPr>
            <a:r>
              <a:rPr lang="hu-HU" dirty="0" smtClean="0"/>
              <a:t>„Azt </a:t>
            </a:r>
            <a:r>
              <a:rPr lang="hu-HU" dirty="0"/>
              <a:t>gondolom hogy a Jókai stabil alapozást jelent a továbbtanuláshoz</a:t>
            </a:r>
            <a:r>
              <a:rPr lang="hu-HU" dirty="0" smtClean="0"/>
              <a:t>.”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6265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u-HU" sz="2400" dirty="0" err="1" smtClean="0"/>
              <a:t>Cs</a:t>
            </a:r>
            <a:r>
              <a:rPr lang="hu-HU" sz="2400" dirty="0" smtClean="0"/>
              <a:t>. Á.</a:t>
            </a:r>
            <a:br>
              <a:rPr lang="hu-HU" sz="2400" dirty="0" smtClean="0"/>
            </a:br>
            <a:r>
              <a:rPr lang="hu-HU" sz="2400" dirty="0" smtClean="0"/>
              <a:t>atomenergetikai mérnökhallgató</a:t>
            </a:r>
            <a:br>
              <a:rPr lang="hu-HU" sz="2400" dirty="0" smtClean="0"/>
            </a:br>
            <a:r>
              <a:rPr lang="hu-HU" sz="2400" dirty="0" smtClean="0"/>
              <a:t>Műszaki Egyetem</a:t>
            </a:r>
            <a:endParaRPr lang="hu-HU" sz="2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3813" y="1515290"/>
            <a:ext cx="6858000" cy="3818709"/>
          </a:xfrm>
        </p:spPr>
        <p:txBody>
          <a:bodyPr/>
          <a:lstStyle/>
          <a:p>
            <a:pPr marL="45720" indent="0">
              <a:lnSpc>
                <a:spcPct val="150000"/>
              </a:lnSpc>
              <a:buNone/>
            </a:pPr>
            <a:r>
              <a:rPr lang="hu-HU" dirty="0" smtClean="0"/>
              <a:t>„Az </a:t>
            </a:r>
            <a:r>
              <a:rPr lang="hu-HU" dirty="0"/>
              <a:t>ami a Jókaiban a legnagyobb érték szerintem, hogy az átlagból kilógó (akár különcnek is hívható) gyerekként is megkaptam a támogatást és megfelelő segítséget, hogy szárnyaljak</a:t>
            </a:r>
            <a:r>
              <a:rPr lang="hu-HU" dirty="0" smtClean="0"/>
              <a:t>.”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8388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Cs</a:t>
            </a:r>
            <a:r>
              <a:rPr lang="hu-HU" dirty="0" smtClean="0"/>
              <a:t>. M.</a:t>
            </a:r>
            <a:br>
              <a:rPr lang="hu-HU" dirty="0" smtClean="0"/>
            </a:br>
            <a:r>
              <a:rPr lang="hu-HU" dirty="0" smtClean="0"/>
              <a:t>érettségiző </a:t>
            </a:r>
            <a:br>
              <a:rPr lang="hu-HU" dirty="0" smtClean="0"/>
            </a:br>
            <a:r>
              <a:rPr lang="hu-HU" dirty="0" smtClean="0"/>
              <a:t>Szent Imre Gimnázium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3813" y="1201782"/>
            <a:ext cx="6858000" cy="4132217"/>
          </a:xfrm>
        </p:spPr>
        <p:txBody>
          <a:bodyPr/>
          <a:lstStyle/>
          <a:p>
            <a:pPr marL="45720" indent="0">
              <a:lnSpc>
                <a:spcPct val="150000"/>
              </a:lnSpc>
              <a:buNone/>
            </a:pPr>
            <a:r>
              <a:rPr lang="hu-HU" dirty="0"/>
              <a:t>„A Jókai az az iskola, amely a gyermeket olyan felnőtté formálja, aki kitűnően megállja helyét az egész földi életében, és remélhetőleg azon túl is.”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1464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hu-HU" sz="4400" dirty="0" smtClean="0">
                <a:solidFill>
                  <a:srgbClr val="DF5327"/>
                </a:solidFill>
                <a:latin typeface="Euphemia"/>
              </a:rPr>
              <a:t>A Jókai egy reformátusiskola</a:t>
            </a:r>
            <a:br>
              <a:rPr lang="hu-HU" sz="4400" dirty="0" smtClean="0">
                <a:solidFill>
                  <a:srgbClr val="DF5327"/>
                </a:solidFill>
                <a:latin typeface="Euphemia"/>
              </a:rPr>
            </a:br>
            <a:r>
              <a:rPr lang="hu-HU" sz="1800" dirty="0" smtClean="0">
                <a:solidFill>
                  <a:srgbClr val="DF5327"/>
                </a:solidFill>
                <a:latin typeface="Euphemia"/>
              </a:rPr>
              <a:t>400 hasonló intézmény van a Kárpát-medencében</a:t>
            </a:r>
            <a:endParaRPr lang="hu-HU" sz="1800" b="0" i="0" dirty="0">
              <a:solidFill>
                <a:srgbClr val="DF5327"/>
              </a:solidFill>
              <a:latin typeface="Euphemia"/>
            </a:endParaRPr>
          </a:p>
        </p:txBody>
      </p:sp>
      <p:pic>
        <p:nvPicPr>
          <p:cNvPr id="5" name="Kép hely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3" b="402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0914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hu-HU" dirty="0" smtClean="0"/>
              <a:t>Készítette: </a:t>
            </a:r>
            <a:r>
              <a:rPr lang="hu-HU" dirty="0" err="1" smtClean="0"/>
              <a:t>Mócsánné</a:t>
            </a:r>
            <a:r>
              <a:rPr lang="hu-HU" dirty="0" smtClean="0"/>
              <a:t> Nagy Ágnes</a:t>
            </a:r>
          </a:p>
          <a:p>
            <a:r>
              <a:rPr lang="hu-HU" dirty="0" smtClean="0"/>
              <a:t>Jókai Mór Református Általános Iskola, Nyíregyháza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80048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Mitől más?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endParaRPr lang="hu-HU" b="1" dirty="0" smtClean="0"/>
          </a:p>
          <a:p>
            <a:pPr marL="45720" indent="0">
              <a:buNone/>
            </a:pPr>
            <a:r>
              <a:rPr lang="hu-HU" b="1" dirty="0" smtClean="0"/>
              <a:t>Mérhető többlet hozzáadott érték:</a:t>
            </a:r>
          </a:p>
          <a:p>
            <a:r>
              <a:rPr lang="hu-HU" dirty="0" smtClean="0"/>
              <a:t>Keresztény szellemiség</a:t>
            </a:r>
          </a:p>
          <a:p>
            <a:r>
              <a:rPr lang="hu-HU" dirty="0" smtClean="0"/>
              <a:t>Együtt a családokkal</a:t>
            </a:r>
          </a:p>
          <a:p>
            <a:r>
              <a:rPr lang="hu-HU" dirty="0" smtClean="0"/>
              <a:t>Hagyományosan magas színvonalú oktatás</a:t>
            </a:r>
          </a:p>
          <a:p>
            <a:r>
              <a:rPr lang="hu-HU" dirty="0" smtClean="0"/>
              <a:t>Rendszerszemléletű nevelés</a:t>
            </a:r>
          </a:p>
          <a:p>
            <a:r>
              <a:rPr lang="hu-HU" dirty="0" smtClean="0"/>
              <a:t>Felzárkóztatás</a:t>
            </a:r>
          </a:p>
          <a:p>
            <a:r>
              <a:rPr lang="hu-HU" dirty="0" smtClean="0"/>
              <a:t>Tehetségtámogatás</a:t>
            </a:r>
          </a:p>
          <a:p>
            <a:r>
              <a:rPr lang="hu-HU" dirty="0" smtClean="0"/>
              <a:t>Hagyományok</a:t>
            </a:r>
          </a:p>
          <a:p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613" y="1676400"/>
            <a:ext cx="3962400" cy="3962400"/>
          </a:xfrm>
        </p:spPr>
      </p:pic>
    </p:spTree>
    <p:extLst>
      <p:ext uri="{BB962C8B-B14F-4D97-AF65-F5344CB8AC3E}">
        <p14:creationId xmlns:p14="http://schemas.microsoft.com/office/powerpoint/2010/main" val="301727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831669"/>
          </a:xfrm>
        </p:spPr>
        <p:txBody>
          <a:bodyPr/>
          <a:lstStyle/>
          <a:p>
            <a:r>
              <a:rPr lang="hu-HU" dirty="0" smtClean="0"/>
              <a:t>Keresztyén szellemiség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818" y="1472883"/>
            <a:ext cx="5571815" cy="3704664"/>
          </a:xfrm>
        </p:spPr>
      </p:pic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7485016" y="1600200"/>
            <a:ext cx="4493623" cy="4114800"/>
          </a:xfrm>
        </p:spPr>
        <p:txBody>
          <a:bodyPr/>
          <a:lstStyle/>
          <a:p>
            <a:pPr marL="45720" indent="0">
              <a:buNone/>
            </a:pPr>
            <a:endParaRPr lang="hu-HU" dirty="0" smtClean="0"/>
          </a:p>
          <a:p>
            <a:pPr marL="45720" indent="0">
              <a:buNone/>
            </a:pPr>
            <a:endParaRPr lang="hu-HU" dirty="0"/>
          </a:p>
          <a:p>
            <a:pPr marL="45720" indent="0">
              <a:buNone/>
            </a:pPr>
            <a:r>
              <a:rPr lang="hu-HU" dirty="0" smtClean="0"/>
              <a:t>„</a:t>
            </a:r>
            <a:r>
              <a:rPr lang="hu-HU" dirty="0"/>
              <a:t>Utánozzatok engem, ahogyan én Krisztust utánzom!” </a:t>
            </a:r>
            <a:endParaRPr lang="hu-HU" dirty="0" smtClean="0"/>
          </a:p>
          <a:p>
            <a:pPr marL="45720" indent="0" algn="r">
              <a:buNone/>
            </a:pPr>
            <a:r>
              <a:rPr lang="hu-HU" dirty="0" smtClean="0"/>
              <a:t>(</a:t>
            </a:r>
            <a:r>
              <a:rPr lang="hu-HU" dirty="0"/>
              <a:t>1Kor 4:16; 11:1)</a:t>
            </a:r>
          </a:p>
        </p:txBody>
      </p:sp>
    </p:spTree>
    <p:extLst>
      <p:ext uri="{BB962C8B-B14F-4D97-AF65-F5344CB8AC3E}">
        <p14:creationId xmlns:p14="http://schemas.microsoft.com/office/powerpoint/2010/main" val="286052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Együtt a szülőkkel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907" y="1685110"/>
            <a:ext cx="6444064" cy="4284616"/>
          </a:xfrm>
        </p:spPr>
      </p:pic>
    </p:spTree>
    <p:extLst>
      <p:ext uri="{BB962C8B-B14F-4D97-AF65-F5344CB8AC3E}">
        <p14:creationId xmlns:p14="http://schemas.microsoft.com/office/powerpoint/2010/main" val="17020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Hagyományosan magas színvonalú oktatás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u-HU" dirty="0" smtClean="0"/>
          </a:p>
          <a:p>
            <a:endParaRPr lang="hu-HU" dirty="0"/>
          </a:p>
          <a:p>
            <a:r>
              <a:rPr lang="hu-HU" dirty="0" smtClean="0"/>
              <a:t>Tanulmányi átlag 2015/16.: 4,52</a:t>
            </a:r>
          </a:p>
          <a:p>
            <a:r>
              <a:rPr lang="hu-HU" dirty="0" smtClean="0"/>
              <a:t>Kompetenciamérés eredmények</a:t>
            </a:r>
          </a:p>
          <a:p>
            <a:r>
              <a:rPr lang="hu-HU" dirty="0" smtClean="0"/>
              <a:t>Versenyeredmények</a:t>
            </a:r>
          </a:p>
          <a:p>
            <a:r>
              <a:rPr lang="hu-HU" dirty="0" smtClean="0"/>
              <a:t>Továbbtanulási mutatók</a:t>
            </a:r>
          </a:p>
          <a:p>
            <a:r>
              <a:rPr lang="hu-HU" dirty="0" smtClean="0"/>
              <a:t>Záróvizsga tapasztalatai</a:t>
            </a:r>
          </a:p>
          <a:p>
            <a:pPr marL="45720" indent="0">
              <a:buNone/>
            </a:pPr>
            <a:endParaRPr lang="hu-HU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667" y="1933304"/>
            <a:ext cx="4870146" cy="3249652"/>
          </a:xfrm>
        </p:spPr>
      </p:pic>
    </p:spTree>
    <p:extLst>
      <p:ext uri="{BB962C8B-B14F-4D97-AF65-F5344CB8AC3E}">
        <p14:creationId xmlns:p14="http://schemas.microsoft.com/office/powerpoint/2010/main" val="260249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Rendszerszemléletű nevelés</a:t>
            </a:r>
            <a:br>
              <a:rPr lang="hu-HU" dirty="0"/>
            </a:b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113" y="1600200"/>
            <a:ext cx="5372100" cy="3581400"/>
          </a:xfrm>
        </p:spPr>
      </p:pic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" indent="0">
              <a:buNone/>
            </a:pPr>
            <a:endParaRPr lang="hu-HU" dirty="0" smtClean="0"/>
          </a:p>
          <a:p>
            <a:pPr marL="45720" indent="0">
              <a:buNone/>
            </a:pPr>
            <a:r>
              <a:rPr lang="hu-HU" dirty="0" smtClean="0"/>
              <a:t>Célunk: </a:t>
            </a:r>
          </a:p>
          <a:p>
            <a:pPr marL="45720" indent="0">
              <a:buNone/>
            </a:pPr>
            <a:r>
              <a:rPr lang="hu-HU" dirty="0"/>
              <a:t>A</a:t>
            </a:r>
            <a:r>
              <a:rPr lang="hu-HU" dirty="0" smtClean="0"/>
              <a:t> gyermek teljes személyiségének a fejlesztése</a:t>
            </a:r>
          </a:p>
          <a:p>
            <a:pPr marL="45720" indent="0">
              <a:buNone/>
            </a:pPr>
            <a:r>
              <a:rPr lang="hu-HU" dirty="0" smtClean="0"/>
              <a:t>Kompetenciafejlesztés</a:t>
            </a:r>
          </a:p>
          <a:p>
            <a:pPr marL="45720" indent="0">
              <a:buNone/>
            </a:pPr>
            <a:r>
              <a:rPr lang="hu-HU" dirty="0" smtClean="0"/>
              <a:t>Alternatív, korszerű módszerek a tanításban</a:t>
            </a:r>
          </a:p>
          <a:p>
            <a:pPr marL="45720" indent="0">
              <a:buNone/>
            </a:pPr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5246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Felzárkóztatás és tehetséggondozás</a:t>
            </a:r>
            <a:endParaRPr lang="hu-HU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150" y="2132487"/>
            <a:ext cx="4565326" cy="3050225"/>
          </a:xfrm>
        </p:spPr>
      </p:pic>
      <p:sp>
        <p:nvSpPr>
          <p:cNvPr id="5" name="Tartalom helye 2"/>
          <p:cNvSpPr>
            <a:spLocks noGrp="1"/>
          </p:cNvSpPr>
          <p:nvPr>
            <p:ph sz="half" idx="1"/>
          </p:nvPr>
        </p:nvSpPr>
        <p:spPr>
          <a:xfrm>
            <a:off x="2208213" y="2132487"/>
            <a:ext cx="4572000" cy="3582512"/>
          </a:xfrm>
        </p:spPr>
        <p:txBody>
          <a:bodyPr>
            <a:normAutofit/>
          </a:bodyPr>
          <a:lstStyle/>
          <a:p>
            <a:r>
              <a:rPr lang="hu-HU" dirty="0" smtClean="0"/>
              <a:t>Biztonságos tanulási környezet</a:t>
            </a:r>
          </a:p>
          <a:p>
            <a:r>
              <a:rPr lang="hu-HU" dirty="0" smtClean="0"/>
              <a:t>Esélytelenek, gyengék felemelése – tehetségesek támogatása:</a:t>
            </a:r>
          </a:p>
          <a:p>
            <a:pPr marL="0" indent="0">
              <a:buNone/>
            </a:pPr>
            <a:r>
              <a:rPr lang="hu-HU" dirty="0" smtClean="0"/>
              <a:t>„Neveld </a:t>
            </a:r>
            <a:r>
              <a:rPr lang="hu-HU" dirty="0"/>
              <a:t>a gyermeket a neki megfelelő módon, még ha megöregszik, akkor sem tér el </a:t>
            </a:r>
            <a:r>
              <a:rPr lang="hu-HU" dirty="0" smtClean="0"/>
              <a:t>attól.” </a:t>
            </a:r>
          </a:p>
          <a:p>
            <a:pPr marL="0" indent="0">
              <a:buNone/>
            </a:pPr>
            <a:r>
              <a:rPr lang="hu-HU" dirty="0" smtClean="0"/>
              <a:t>/</a:t>
            </a:r>
            <a:r>
              <a:rPr lang="hu-HU" dirty="0"/>
              <a:t>Példabeszédek 22, 6/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0454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Hagyományok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Nemzeti ünnepek</a:t>
            </a:r>
          </a:p>
          <a:p>
            <a:r>
              <a:rPr lang="hu-HU" dirty="0" smtClean="0"/>
              <a:t>Családi istentiszteletek</a:t>
            </a:r>
          </a:p>
          <a:p>
            <a:r>
              <a:rPr lang="hu-HU" dirty="0" smtClean="0"/>
              <a:t>Csendes nap</a:t>
            </a:r>
          </a:p>
          <a:p>
            <a:r>
              <a:rPr lang="hu-HU" dirty="0" smtClean="0"/>
              <a:t>Csibeavató</a:t>
            </a:r>
          </a:p>
          <a:p>
            <a:r>
              <a:rPr lang="hu-HU" dirty="0" smtClean="0"/>
              <a:t>Háziversenyek</a:t>
            </a:r>
          </a:p>
          <a:p>
            <a:r>
              <a:rPr lang="hu-HU" dirty="0" smtClean="0"/>
              <a:t>Karácsonyi koncert</a:t>
            </a:r>
          </a:p>
          <a:p>
            <a:r>
              <a:rPr lang="hu-HU" dirty="0" smtClean="0"/>
              <a:t>Jótékonysági bál</a:t>
            </a:r>
          </a:p>
          <a:p>
            <a:r>
              <a:rPr lang="hu-HU" dirty="0" smtClean="0"/>
              <a:t>Csodát virágzik a jelen</a:t>
            </a:r>
          </a:p>
          <a:p>
            <a:r>
              <a:rPr lang="hu-HU" dirty="0" smtClean="0"/>
              <a:t>Focikupa</a:t>
            </a:r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736" y="1698171"/>
            <a:ext cx="5519647" cy="4139735"/>
          </a:xfrm>
        </p:spPr>
      </p:pic>
    </p:spTree>
    <p:extLst>
      <p:ext uri="{BB962C8B-B14F-4D97-AF65-F5344CB8AC3E}">
        <p14:creationId xmlns:p14="http://schemas.microsoft.com/office/powerpoint/2010/main" val="191990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Children Happy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7909083B-3485-49E7-BBE7-EFD488C62F99}" vid="{B57F6697-5DA8-422E-86BF-20B69A74A1E0}"/>
    </a:ext>
  </a:extLst>
</a:theme>
</file>

<file path=ppt/theme/theme2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22224F2-88E2-4E19-8BE2-5AB2030F71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Játszó gyerekek témájú bemutató (rajzos illusztráció, szélesvásznú)</Template>
  <TotalTime>0</TotalTime>
  <Words>395</Words>
  <Application>Microsoft Office PowerPoint</Application>
  <PresentationFormat>Szélesvásznú</PresentationFormat>
  <Paragraphs>86</Paragraphs>
  <Slides>20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3" baseType="lpstr">
      <vt:lpstr>Euphemia</vt:lpstr>
      <vt:lpstr>Wingdings</vt:lpstr>
      <vt:lpstr>Children Happy 16x9</vt:lpstr>
      <vt:lpstr>Jókai </vt:lpstr>
      <vt:lpstr>A Jókai egy reformátusiskola 400 hasonló intézmény van a Kárpát-medencében</vt:lpstr>
      <vt:lpstr>Mitől más?</vt:lpstr>
      <vt:lpstr>Keresztyén szellemiség</vt:lpstr>
      <vt:lpstr>Együtt a szülőkkel</vt:lpstr>
      <vt:lpstr>Hagyományosan magas színvonalú oktatás </vt:lpstr>
      <vt:lpstr>Rendszerszemléletű nevelés </vt:lpstr>
      <vt:lpstr>Felzárkóztatás és tehetséggondozás</vt:lpstr>
      <vt:lpstr>Hagyományok</vt:lpstr>
      <vt:lpstr>PowerPoint-bemutató</vt:lpstr>
      <vt:lpstr>PowerPoint-bemutató</vt:lpstr>
      <vt:lpstr>Egy jó iskolához KELL…</vt:lpstr>
      <vt:lpstr>Régi jókaisok üzenik a leendő jókaisoknak:</vt:lpstr>
      <vt:lpstr>Sz. K. jogászhallgató Pázmány Péter Katolikus Egyetem</vt:lpstr>
      <vt:lpstr>K. B. jogászhallgató Pázmány Péter Katolikus Egyetem</vt:lpstr>
      <vt:lpstr>Sz. D. gyógypedagógus hallgató  ELTE</vt:lpstr>
      <vt:lpstr>F. F. érettségiző Krúdy Gyula Gimnázium</vt:lpstr>
      <vt:lpstr>Cs. Á. atomenergetikai mérnökhallgató Műszaki Egyetem</vt:lpstr>
      <vt:lpstr>Cs. M. érettségiző  Szent Imre Gimnázium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2016-11-26T16:14:00Z</dcterms:created>
  <dcterms:modified xsi:type="dcterms:W3CDTF">2017-02-08T09:40:04Z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TC034618839991</vt:lpwstr>
  </property>
</Properties>
</file>