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EF9A0F-A382-46BF-8A2D-5440D3965699}" type="datetimeFigureOut">
              <a:rPr lang="hu-HU" smtClean="0"/>
              <a:pPr/>
              <a:t>2013.03.07.</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092E21-BC5D-46A1-ACCD-FE84FF2AF09D}" type="slidenum">
              <a:rPr lang="hu-HU" smtClean="0"/>
              <a:pPr/>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30092E21-BC5D-46A1-ACCD-FE84FF2AF09D}" type="slidenum">
              <a:rPr lang="hu-HU" smtClean="0"/>
              <a:pPr/>
              <a:t>15</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Ref idx="1002">
        <a:schemeClr val="bg2"/>
      </p:bgRef>
    </p:bg>
    <p:spTree>
      <p:nvGrpSpPr>
        <p:cNvPr id="1" name=""/>
        <p:cNvGrpSpPr/>
        <p:nvPr/>
      </p:nvGrpSpPr>
      <p:grpSpPr>
        <a:xfrm>
          <a:off x="0" y="0"/>
          <a:ext cx="0" cy="0"/>
          <a:chOff x="0" y="0"/>
          <a:chExt cx="0" cy="0"/>
        </a:xfrm>
      </p:grpSpPr>
      <p:sp>
        <p:nvSpPr>
          <p:cNvPr id="9" name="Cím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smtClean="0"/>
              <a:t>Mintacím szerkesztése</a:t>
            </a:r>
            <a:endParaRPr kumimoji="0" lang="en-US"/>
          </a:p>
        </p:txBody>
      </p:sp>
      <p:sp>
        <p:nvSpPr>
          <p:cNvPr id="17" name="Alcím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30" name="Dátum helye 29"/>
          <p:cNvSpPr>
            <a:spLocks noGrp="1"/>
          </p:cNvSpPr>
          <p:nvPr>
            <p:ph type="dt" sz="half" idx="10"/>
          </p:nvPr>
        </p:nvSpPr>
        <p:spPr/>
        <p:txBody>
          <a:bodyPr/>
          <a:lstStyle/>
          <a:p>
            <a:fld id="{FACD3F09-C778-449E-94AF-FF168D847A86}" type="datetimeFigureOut">
              <a:rPr lang="hu-HU" smtClean="0"/>
              <a:pPr/>
              <a:t>2013.03.07.</a:t>
            </a:fld>
            <a:endParaRPr lang="hu-HU"/>
          </a:p>
        </p:txBody>
      </p:sp>
      <p:sp>
        <p:nvSpPr>
          <p:cNvPr id="19" name="Élőláb helye 18"/>
          <p:cNvSpPr>
            <a:spLocks noGrp="1"/>
          </p:cNvSpPr>
          <p:nvPr>
            <p:ph type="ftr" sz="quarter" idx="11"/>
          </p:nvPr>
        </p:nvSpPr>
        <p:spPr/>
        <p:txBody>
          <a:bodyPr/>
          <a:lstStyle/>
          <a:p>
            <a:endParaRPr lang="hu-HU"/>
          </a:p>
        </p:txBody>
      </p:sp>
      <p:sp>
        <p:nvSpPr>
          <p:cNvPr id="27" name="Dia számának helye 26"/>
          <p:cNvSpPr>
            <a:spLocks noGrp="1"/>
          </p:cNvSpPr>
          <p:nvPr>
            <p:ph type="sldNum" sz="quarter" idx="12"/>
          </p:nvPr>
        </p:nvSpPr>
        <p:spPr/>
        <p:txBody>
          <a:bodyPr/>
          <a:lstStyle/>
          <a:p>
            <a:fld id="{46928F57-F7A9-4F47-9970-1F673FCE5D60}" type="slidenum">
              <a:rPr lang="hu-HU" smtClean="0"/>
              <a:pPr/>
              <a:t>‹#›</a:t>
            </a:fld>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FACD3F09-C778-449E-94AF-FF168D847A86}" type="datetimeFigureOut">
              <a:rPr lang="hu-HU" smtClean="0"/>
              <a:pPr/>
              <a:t>2013.03.07.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6928F57-F7A9-4F47-9970-1F673FCE5D60}"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914401"/>
            <a:ext cx="2057400" cy="5211763"/>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914401"/>
            <a:ext cx="6019800" cy="5211763"/>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FACD3F09-C778-449E-94AF-FF168D847A86}" type="datetimeFigureOut">
              <a:rPr lang="hu-HU" smtClean="0"/>
              <a:pPr/>
              <a:t>2013.03.07.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6928F57-F7A9-4F47-9970-1F673FCE5D60}"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Tartalom helye 2"/>
          <p:cNvSpPr>
            <a:spLocks noGrp="1"/>
          </p:cNvSpPr>
          <p:nvPr>
            <p:ph idx="1"/>
          </p:nvPr>
        </p:nvSpPr>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FACD3F09-C778-449E-94AF-FF168D847A86}" type="datetimeFigureOut">
              <a:rPr lang="hu-HU" smtClean="0"/>
              <a:pPr/>
              <a:t>2013.03.07.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6928F57-F7A9-4F47-9970-1F673FCE5D60}"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p:bgRef idx="1002">
        <a:schemeClr val="bg2"/>
      </p:bgRef>
    </p:bg>
    <p:spTree>
      <p:nvGrpSpPr>
        <p:cNvPr id="1" name=""/>
        <p:cNvGrpSpPr/>
        <p:nvPr/>
      </p:nvGrpSpPr>
      <p:grpSpPr>
        <a:xfrm>
          <a:off x="0" y="0"/>
          <a:ext cx="0" cy="0"/>
          <a:chOff x="0" y="0"/>
          <a:chExt cx="0" cy="0"/>
        </a:xfrm>
      </p:grpSpPr>
      <p:sp>
        <p:nvSpPr>
          <p:cNvPr id="2" name="Cím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smtClean="0"/>
              <a:t>Mintacím szerkesztése</a:t>
            </a:r>
            <a:endParaRPr kumimoji="0" lang="en-US"/>
          </a:p>
        </p:txBody>
      </p:sp>
      <p:sp>
        <p:nvSpPr>
          <p:cNvPr id="3" name="Szöveg hely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4" name="Dátum helye 3"/>
          <p:cNvSpPr>
            <a:spLocks noGrp="1"/>
          </p:cNvSpPr>
          <p:nvPr>
            <p:ph type="dt" sz="half" idx="10"/>
          </p:nvPr>
        </p:nvSpPr>
        <p:spPr/>
        <p:txBody>
          <a:bodyPr/>
          <a:lstStyle/>
          <a:p>
            <a:fld id="{FACD3F09-C778-449E-94AF-FF168D847A86}" type="datetimeFigureOut">
              <a:rPr lang="hu-HU" smtClean="0"/>
              <a:pPr/>
              <a:t>2013.03.07.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6928F57-F7A9-4F47-9970-1F673FCE5D60}" type="slidenum">
              <a:rPr lang="hu-HU" smtClean="0"/>
              <a:pPr/>
              <a:t>‹#›</a:t>
            </a:fld>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p>
            <a:r>
              <a:rPr kumimoji="0" lang="hu-HU" smtClean="0"/>
              <a:t>Mintacím szerkesztése</a:t>
            </a:r>
            <a:endParaRPr kumimoji="0" lang="en-US"/>
          </a:p>
        </p:txBody>
      </p:sp>
      <p:sp>
        <p:nvSpPr>
          <p:cNvPr id="3" name="Tartalom hely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Tartalom hely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fld id="{FACD3F09-C778-449E-94AF-FF168D847A86}" type="datetimeFigureOut">
              <a:rPr lang="hu-HU" smtClean="0"/>
              <a:pPr/>
              <a:t>2013.03.07.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6928F57-F7A9-4F47-9970-1F673FCE5D60}"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tIns="45720" anchor="b"/>
          <a:lstStyle>
            <a:lvl1pPr>
              <a:defRPr/>
            </a:lvl1pPr>
          </a:lstStyle>
          <a:p>
            <a:r>
              <a:rPr kumimoji="0" lang="hu-HU" smtClean="0"/>
              <a:t>Mintacím szerkesztése</a:t>
            </a:r>
            <a:endParaRPr kumimoji="0" lang="en-US"/>
          </a:p>
        </p:txBody>
      </p:sp>
      <p:sp>
        <p:nvSpPr>
          <p:cNvPr id="3" name="Szöveg hely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Szöveg hely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5" name="Tartalom hely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6" name="Tartalom hely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átum helye 6"/>
          <p:cNvSpPr>
            <a:spLocks noGrp="1"/>
          </p:cNvSpPr>
          <p:nvPr>
            <p:ph type="dt" sz="half" idx="10"/>
          </p:nvPr>
        </p:nvSpPr>
        <p:spPr/>
        <p:txBody>
          <a:bodyPr/>
          <a:lstStyle/>
          <a:p>
            <a:fld id="{FACD3F09-C778-449E-94AF-FF168D847A86}" type="datetimeFigureOut">
              <a:rPr lang="hu-HU" smtClean="0"/>
              <a:pPr/>
              <a:t>2013.03.07.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46928F57-F7A9-4F47-9970-1F673FCE5D60}"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u-HU" smtClean="0"/>
              <a:t>Mintacím szerkesztése</a:t>
            </a:r>
            <a:endParaRPr kumimoji="0" lang="en-US"/>
          </a:p>
        </p:txBody>
      </p:sp>
      <p:sp>
        <p:nvSpPr>
          <p:cNvPr id="3" name="Dátum helye 2"/>
          <p:cNvSpPr>
            <a:spLocks noGrp="1"/>
          </p:cNvSpPr>
          <p:nvPr>
            <p:ph type="dt" sz="half" idx="10"/>
          </p:nvPr>
        </p:nvSpPr>
        <p:spPr/>
        <p:txBody>
          <a:bodyPr/>
          <a:lstStyle/>
          <a:p>
            <a:fld id="{FACD3F09-C778-449E-94AF-FF168D847A86}" type="datetimeFigureOut">
              <a:rPr lang="hu-HU" smtClean="0"/>
              <a:pPr/>
              <a:t>2013.03.07.</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46928F57-F7A9-4F47-9970-1F673FCE5D60}"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ACD3F09-C778-449E-94AF-FF168D847A86}" type="datetimeFigureOut">
              <a:rPr lang="hu-HU" smtClean="0"/>
              <a:pPr/>
              <a:t>2013.03.07.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46928F57-F7A9-4F47-9970-1F673FCE5D60}"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u-HU" smtClean="0"/>
              <a:t>Mintacím szerkesztése</a:t>
            </a:r>
            <a:endParaRPr kumimoji="0" lang="en-US"/>
          </a:p>
        </p:txBody>
      </p:sp>
      <p:sp>
        <p:nvSpPr>
          <p:cNvPr id="3" name="Szöveg hely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u-HU" smtClean="0"/>
              <a:t>Mintaszöveg szerkesztése</a:t>
            </a:r>
          </a:p>
        </p:txBody>
      </p:sp>
      <p:sp>
        <p:nvSpPr>
          <p:cNvPr id="4" name="Tartalom hely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fld id="{FACD3F09-C778-449E-94AF-FF168D847A86}" type="datetimeFigureOut">
              <a:rPr lang="hu-HU" smtClean="0"/>
              <a:pPr/>
              <a:t>2013.03.07.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6928F57-F7A9-4F47-9970-1F673FCE5D60}"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9" name="Egy sarkán kerekítve levágott téglalap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Derékszögű háromszög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Cím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u-HU" smtClean="0"/>
              <a:t>Mintacím szerkesztése</a:t>
            </a:r>
            <a:endParaRPr kumimoji="0" lang="en-US"/>
          </a:p>
        </p:txBody>
      </p:sp>
      <p:sp>
        <p:nvSpPr>
          <p:cNvPr id="4" name="Szöveg hely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5" name="Dátum helye 4"/>
          <p:cNvSpPr>
            <a:spLocks noGrp="1"/>
          </p:cNvSpPr>
          <p:nvPr>
            <p:ph type="dt" sz="half" idx="10"/>
          </p:nvPr>
        </p:nvSpPr>
        <p:spPr/>
        <p:txBody>
          <a:bodyPr/>
          <a:lstStyle/>
          <a:p>
            <a:fld id="{FACD3F09-C778-449E-94AF-FF168D847A86}" type="datetimeFigureOut">
              <a:rPr lang="hu-HU" smtClean="0"/>
              <a:pPr/>
              <a:t>2013.03.07.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a:xfrm>
            <a:off x="8077200" y="6356350"/>
            <a:ext cx="609600" cy="365125"/>
          </a:xfrm>
        </p:spPr>
        <p:txBody>
          <a:bodyPr/>
          <a:lstStyle/>
          <a:p>
            <a:fld id="{46928F57-F7A9-4F47-9970-1F673FCE5D60}" type="slidenum">
              <a:rPr lang="hu-HU" smtClean="0"/>
              <a:pPr/>
              <a:t>‹#›</a:t>
            </a:fld>
            <a:endParaRPr lang="hu-HU"/>
          </a:p>
        </p:txBody>
      </p:sp>
      <p:sp>
        <p:nvSpPr>
          <p:cNvPr id="3" name="Kép hely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u-HU" smtClean="0"/>
              <a:t>Kép beszúrásához kattintson az ikonra</a:t>
            </a:r>
            <a:endParaRPr kumimoji="0" lang="en-US" dirty="0"/>
          </a:p>
        </p:txBody>
      </p:sp>
      <p:sp>
        <p:nvSpPr>
          <p:cNvPr id="10" name="Szabadkézi sokszög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Szabadkézi sokszög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Szabadkézi sokszög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Szabadkézi sokszög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Cím hely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u-HU" smtClean="0"/>
              <a:t>Mintacím szerkesztése</a:t>
            </a:r>
            <a:endParaRPr kumimoji="0" lang="en-US"/>
          </a:p>
        </p:txBody>
      </p:sp>
      <p:sp>
        <p:nvSpPr>
          <p:cNvPr id="30" name="Szöveg hely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0" name="Dátum hely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ACD3F09-C778-449E-94AF-FF168D847A86}" type="datetimeFigureOut">
              <a:rPr lang="hu-HU" smtClean="0"/>
              <a:pPr/>
              <a:t>2013.03.07.</a:t>
            </a:fld>
            <a:endParaRPr lang="hu-HU"/>
          </a:p>
        </p:txBody>
      </p:sp>
      <p:sp>
        <p:nvSpPr>
          <p:cNvPr id="22" name="Élőláb hely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u-HU"/>
          </a:p>
        </p:txBody>
      </p:sp>
      <p:sp>
        <p:nvSpPr>
          <p:cNvPr id="18" name="Dia számának hely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6928F57-F7A9-4F47-9970-1F673FCE5D60}" type="slidenum">
              <a:rPr lang="hu-HU" smtClean="0"/>
              <a:pPr/>
              <a:t>‹#›</a:t>
            </a:fld>
            <a:endParaRPr lang="hu-HU"/>
          </a:p>
        </p:txBody>
      </p:sp>
      <p:grpSp>
        <p:nvGrpSpPr>
          <p:cNvPr id="2" name="Csoportba foglalás 1"/>
          <p:cNvGrpSpPr/>
          <p:nvPr/>
        </p:nvGrpSpPr>
        <p:grpSpPr>
          <a:xfrm>
            <a:off x="-19017" y="202408"/>
            <a:ext cx="9180548" cy="649224"/>
            <a:chOff x="-19045" y="216550"/>
            <a:chExt cx="9180548" cy="649224"/>
          </a:xfrm>
        </p:grpSpPr>
        <p:sp>
          <p:nvSpPr>
            <p:cNvPr id="12" name="Szabadkézi sokszög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Szabadkézi sokszög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Radnóti Miklós</a:t>
            </a:r>
            <a:endParaRPr lang="hu-HU" dirty="0"/>
          </a:p>
        </p:txBody>
      </p:sp>
      <p:sp>
        <p:nvSpPr>
          <p:cNvPr id="3" name="Alcím 2"/>
          <p:cNvSpPr>
            <a:spLocks noGrp="1"/>
          </p:cNvSpPr>
          <p:nvPr>
            <p:ph type="subTitle" idx="1"/>
          </p:nvPr>
        </p:nvSpPr>
        <p:spPr/>
        <p:txBody>
          <a:bodyPr/>
          <a:lstStyle/>
          <a:p>
            <a:r>
              <a:rPr lang="hu-HU" dirty="0" smtClean="0"/>
              <a:t>élete és pályaképe</a:t>
            </a:r>
          </a:p>
          <a:p>
            <a:endParaRPr lang="hu-HU" dirty="0" smtClean="0"/>
          </a:p>
          <a:p>
            <a:r>
              <a:rPr lang="hu-HU" dirty="0" smtClean="0"/>
              <a:t>M. N. Á.</a:t>
            </a:r>
            <a:endParaRPr lang="hu-H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Korai költészete</a:t>
            </a:r>
            <a:endParaRPr lang="hu-HU" dirty="0"/>
          </a:p>
        </p:txBody>
      </p:sp>
      <p:sp>
        <p:nvSpPr>
          <p:cNvPr id="3" name="Tartalom helye 2"/>
          <p:cNvSpPr>
            <a:spLocks noGrp="1"/>
          </p:cNvSpPr>
          <p:nvPr>
            <p:ph sz="half" idx="1"/>
          </p:nvPr>
        </p:nvSpPr>
        <p:spPr/>
        <p:txBody>
          <a:bodyPr>
            <a:normAutofit fontScale="92500" lnSpcReduction="10000"/>
          </a:bodyPr>
          <a:lstStyle/>
          <a:p>
            <a:r>
              <a:rPr lang="hu-HU" dirty="0" smtClean="0"/>
              <a:t>Sorra jelentek meg a kötetei, Babits kritikája nem volt éppen hízelgő.</a:t>
            </a:r>
          </a:p>
          <a:p>
            <a:endParaRPr lang="hu-HU" dirty="0" smtClean="0"/>
          </a:p>
          <a:p>
            <a:r>
              <a:rPr lang="hu-HU" dirty="0" smtClean="0"/>
              <a:t>Ez nagyon bántotta a költőt.</a:t>
            </a:r>
          </a:p>
          <a:p>
            <a:endParaRPr lang="hu-HU" dirty="0" smtClean="0"/>
          </a:p>
          <a:p>
            <a:r>
              <a:rPr lang="hu-HU" dirty="0" smtClean="0"/>
              <a:t>1933. február 17-én noteszébe a következőt jegyezte be: „Megjött az új </a:t>
            </a:r>
            <a:r>
              <a:rPr lang="hu-HU" i="1" dirty="0" smtClean="0"/>
              <a:t>Nyugat</a:t>
            </a:r>
            <a:r>
              <a:rPr lang="hu-HU" dirty="0" smtClean="0"/>
              <a:t>. Babits brutálisan nekimegy új könyvemnek.”</a:t>
            </a:r>
            <a:endParaRPr lang="hu-HU" dirty="0"/>
          </a:p>
        </p:txBody>
      </p:sp>
      <p:sp>
        <p:nvSpPr>
          <p:cNvPr id="4" name="Tartalom helye 3"/>
          <p:cNvSpPr>
            <a:spLocks noGrp="1"/>
          </p:cNvSpPr>
          <p:nvPr>
            <p:ph sz="half" idx="2"/>
          </p:nvPr>
        </p:nvSpPr>
        <p:spPr/>
        <p:txBody>
          <a:bodyPr>
            <a:normAutofit fontScale="92500" lnSpcReduction="10000"/>
          </a:bodyPr>
          <a:lstStyle/>
          <a:p>
            <a:r>
              <a:rPr lang="hu-HU" sz="3900" b="1" dirty="0" smtClean="0"/>
              <a:t>Jellemzői:</a:t>
            </a:r>
          </a:p>
          <a:p>
            <a:r>
              <a:rPr lang="hu-HU" sz="3900" dirty="0" smtClean="0"/>
              <a:t>avantgárd – expresszionista</a:t>
            </a:r>
          </a:p>
          <a:p>
            <a:r>
              <a:rPr lang="hu-HU" sz="3900" dirty="0" smtClean="0"/>
              <a:t>kötetlen ritmus</a:t>
            </a:r>
          </a:p>
          <a:p>
            <a:r>
              <a:rPr lang="hu-HU" sz="3900" dirty="0" smtClean="0"/>
              <a:t>rímtelenség</a:t>
            </a:r>
          </a:p>
          <a:p>
            <a:r>
              <a:rPr lang="hu-HU" sz="3900" dirty="0" smtClean="0"/>
              <a:t>eklektikus</a:t>
            </a:r>
          </a:p>
          <a:p>
            <a:endParaRPr lang="hu-HU" dirty="0" smtClean="0"/>
          </a:p>
          <a:p>
            <a:endParaRPr lang="hu-H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p:txBody>
          <a:bodyPr/>
          <a:lstStyle/>
          <a:p>
            <a:r>
              <a:rPr lang="hu-HU" dirty="0" smtClean="0"/>
              <a:t>1936-ban befejezte az egyetemet, doktori vizsgát tett és magyar-francia tanári diplomát szerzett.</a:t>
            </a:r>
          </a:p>
          <a:p>
            <a:r>
              <a:rPr lang="hu-HU" dirty="0" smtClean="0"/>
              <a:t>Sohasem taníthatott.</a:t>
            </a:r>
          </a:p>
          <a:p>
            <a:endParaRPr lang="hu-HU" dirty="0"/>
          </a:p>
        </p:txBody>
      </p:sp>
      <p:pic>
        <p:nvPicPr>
          <p:cNvPr id="5" name="Tartalom helye 4" descr="ir131miak29.jpg"/>
          <p:cNvPicPr>
            <a:picLocks noGrp="1" noChangeAspect="1"/>
          </p:cNvPicPr>
          <p:nvPr>
            <p:ph sz="half" idx="2"/>
          </p:nvPr>
        </p:nvPicPr>
        <p:blipFill>
          <a:blip r:embed="rId2" cstate="print"/>
          <a:stretch>
            <a:fillRect/>
          </a:stretch>
        </p:blipFill>
        <p:spPr>
          <a:xfrm>
            <a:off x="4430566" y="980728"/>
            <a:ext cx="3526238" cy="497674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924712"/>
          </a:xfrm>
        </p:spPr>
        <p:txBody>
          <a:bodyPr/>
          <a:lstStyle/>
          <a:p>
            <a:r>
              <a:rPr lang="hu-HU" dirty="0" smtClean="0"/>
              <a:t>Költői sikerek</a:t>
            </a:r>
            <a:endParaRPr lang="hu-HU" dirty="0"/>
          </a:p>
        </p:txBody>
      </p:sp>
      <p:pic>
        <p:nvPicPr>
          <p:cNvPr id="5" name="Tartalom helye 4" descr="01-29a.jpg"/>
          <p:cNvPicPr>
            <a:picLocks noGrp="1" noChangeAspect="1"/>
          </p:cNvPicPr>
          <p:nvPr>
            <p:ph sz="half" idx="1"/>
          </p:nvPr>
        </p:nvPicPr>
        <p:blipFill>
          <a:blip r:embed="rId2" cstate="print"/>
          <a:stretch>
            <a:fillRect/>
          </a:stretch>
        </p:blipFill>
        <p:spPr>
          <a:xfrm>
            <a:off x="140583" y="1875308"/>
            <a:ext cx="5079489" cy="4046660"/>
          </a:xfrm>
        </p:spPr>
      </p:pic>
      <p:sp>
        <p:nvSpPr>
          <p:cNvPr id="4" name="Tartalom helye 3"/>
          <p:cNvSpPr>
            <a:spLocks noGrp="1"/>
          </p:cNvSpPr>
          <p:nvPr>
            <p:ph sz="half" idx="2"/>
          </p:nvPr>
        </p:nvSpPr>
        <p:spPr>
          <a:xfrm>
            <a:off x="5148064" y="2276871"/>
            <a:ext cx="3744416" cy="4078053"/>
          </a:xfrm>
        </p:spPr>
        <p:txBody>
          <a:bodyPr/>
          <a:lstStyle/>
          <a:p>
            <a:r>
              <a:rPr lang="hu-HU" dirty="0" smtClean="0"/>
              <a:t>Újabb köteteit a kritika jól fogadta:</a:t>
            </a:r>
          </a:p>
          <a:p>
            <a:r>
              <a:rPr lang="hu-HU" dirty="0" smtClean="0"/>
              <a:t>„Radnóti költészete kisimult, mint az esti tájak,…”</a:t>
            </a:r>
            <a:endParaRPr lang="hu-H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Üldöztetés</a:t>
            </a:r>
            <a:endParaRPr lang="hu-HU" dirty="0"/>
          </a:p>
        </p:txBody>
      </p:sp>
      <p:sp>
        <p:nvSpPr>
          <p:cNvPr id="3" name="Tartalom helye 2"/>
          <p:cNvSpPr>
            <a:spLocks noGrp="1"/>
          </p:cNvSpPr>
          <p:nvPr>
            <p:ph sz="half" idx="1"/>
          </p:nvPr>
        </p:nvSpPr>
        <p:spPr/>
        <p:txBody>
          <a:bodyPr>
            <a:normAutofit lnSpcReduction="10000"/>
          </a:bodyPr>
          <a:lstStyle/>
          <a:p>
            <a:r>
              <a:rPr lang="hu-HU" dirty="0" smtClean="0"/>
              <a:t>1940. szeptember 9-én kezdte meg első munkaszolgálatát, azután időről időre behívták zsidó származása miatt.</a:t>
            </a:r>
          </a:p>
          <a:p>
            <a:r>
              <a:rPr lang="hu-HU" dirty="0" smtClean="0"/>
              <a:t>Erődítményt bontottak, dolgozott a hatvani cukorgyárban és egy ládagyárban, megaláztatások érték.</a:t>
            </a:r>
            <a:endParaRPr lang="hu-HU" dirty="0"/>
          </a:p>
        </p:txBody>
      </p:sp>
      <p:pic>
        <p:nvPicPr>
          <p:cNvPr id="5" name="Tartalom helye 4" descr="01-29c.jpg"/>
          <p:cNvPicPr>
            <a:picLocks noGrp="1" noChangeAspect="1"/>
          </p:cNvPicPr>
          <p:nvPr>
            <p:ph sz="half" idx="2"/>
          </p:nvPr>
        </p:nvPicPr>
        <p:blipFill>
          <a:blip r:embed="rId2" cstate="print"/>
          <a:stretch>
            <a:fillRect/>
          </a:stretch>
        </p:blipFill>
        <p:spPr>
          <a:xfrm>
            <a:off x="4499992" y="709546"/>
            <a:ext cx="3816423" cy="603630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Nem tudhatom</a:t>
            </a:r>
            <a:endParaRPr lang="hu-HU" dirty="0"/>
          </a:p>
        </p:txBody>
      </p:sp>
      <p:sp>
        <p:nvSpPr>
          <p:cNvPr id="3" name="Tartalom helye 2"/>
          <p:cNvSpPr>
            <a:spLocks noGrp="1"/>
          </p:cNvSpPr>
          <p:nvPr>
            <p:ph sz="half" idx="1"/>
          </p:nvPr>
        </p:nvSpPr>
        <p:spPr/>
        <p:txBody>
          <a:bodyPr/>
          <a:lstStyle/>
          <a:p>
            <a:r>
              <a:rPr lang="hu-HU" dirty="0" smtClean="0"/>
              <a:t>1943-44-ben írta </a:t>
            </a:r>
            <a:r>
              <a:rPr lang="hu-HU" dirty="0" smtClean="0"/>
              <a:t>Nem </a:t>
            </a:r>
            <a:r>
              <a:rPr lang="hu-HU" dirty="0" smtClean="0"/>
              <a:t>tudhatom című versét, mely a hazájában üldözött költő megrendítő hazaszeretetének bizonyítéka.</a:t>
            </a:r>
            <a:endParaRPr lang="hu-HU" dirty="0"/>
          </a:p>
        </p:txBody>
      </p:sp>
      <p:pic>
        <p:nvPicPr>
          <p:cNvPr id="5" name="Tartalom helye 4" descr="radnoti_miklos_es_a_felesege.jpg"/>
          <p:cNvPicPr>
            <a:picLocks noGrp="1" noChangeAspect="1"/>
          </p:cNvPicPr>
          <p:nvPr>
            <p:ph sz="half" idx="2"/>
          </p:nvPr>
        </p:nvPicPr>
        <p:blipFill>
          <a:blip r:embed="rId2" cstate="print"/>
          <a:stretch>
            <a:fillRect/>
          </a:stretch>
        </p:blipFill>
        <p:spPr>
          <a:xfrm>
            <a:off x="5167039" y="1052736"/>
            <a:ext cx="3588492" cy="5302027"/>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Halála</a:t>
            </a:r>
            <a:endParaRPr lang="hu-HU" dirty="0"/>
          </a:p>
        </p:txBody>
      </p:sp>
      <p:sp>
        <p:nvSpPr>
          <p:cNvPr id="3" name="Tartalom helye 2"/>
          <p:cNvSpPr>
            <a:spLocks noGrp="1"/>
          </p:cNvSpPr>
          <p:nvPr>
            <p:ph sz="half" idx="1"/>
          </p:nvPr>
        </p:nvSpPr>
        <p:spPr/>
        <p:txBody>
          <a:bodyPr>
            <a:normAutofit fontScale="92500" lnSpcReduction="20000"/>
          </a:bodyPr>
          <a:lstStyle/>
          <a:p>
            <a:r>
              <a:rPr lang="hu-HU" dirty="0" smtClean="0"/>
              <a:t>1940-ben újra behívták munkaszolgálatra, Szerbiába vitték őket marhavagonokban.</a:t>
            </a:r>
          </a:p>
          <a:p>
            <a:r>
              <a:rPr lang="hu-HU" dirty="0" smtClean="0"/>
              <a:t>Rézbányában, vasútépítésnél dolgozott.</a:t>
            </a:r>
          </a:p>
          <a:p>
            <a:r>
              <a:rPr lang="hu-HU" dirty="0" smtClean="0"/>
              <a:t>Itt is írt verseket, egy kis iskolás füzetbe.</a:t>
            </a:r>
          </a:p>
          <a:p>
            <a:pPr>
              <a:buNone/>
            </a:pPr>
            <a:endParaRPr lang="hu-HU" dirty="0" smtClean="0"/>
          </a:p>
          <a:p>
            <a:r>
              <a:rPr lang="hu-HU" dirty="0" smtClean="0"/>
              <a:t>Két turnusban indultak haza a </a:t>
            </a:r>
            <a:r>
              <a:rPr lang="hu-HU" dirty="0" err="1" smtClean="0"/>
              <a:t>Lager</a:t>
            </a:r>
            <a:r>
              <a:rPr lang="hu-HU" dirty="0" smtClean="0"/>
              <a:t> Berlin munkaszolgálatosai, erőltetett menetben.</a:t>
            </a:r>
          </a:p>
          <a:p>
            <a:endParaRPr lang="hu-HU" dirty="0" smtClean="0"/>
          </a:p>
          <a:p>
            <a:endParaRPr lang="hu-HU" dirty="0"/>
          </a:p>
        </p:txBody>
      </p:sp>
      <p:pic>
        <p:nvPicPr>
          <p:cNvPr id="6" name="Tartalom helye 5" descr="halaltabor_1.jpg"/>
          <p:cNvPicPr>
            <a:picLocks noGrp="1" noChangeAspect="1"/>
          </p:cNvPicPr>
          <p:nvPr>
            <p:ph sz="half" idx="2"/>
          </p:nvPr>
        </p:nvPicPr>
        <p:blipFill>
          <a:blip r:embed="rId3" cstate="print"/>
          <a:stretch>
            <a:fillRect/>
          </a:stretch>
        </p:blipFill>
        <p:spPr>
          <a:xfrm>
            <a:off x="4202208" y="1988840"/>
            <a:ext cx="4775962" cy="3334489"/>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a:xfrm>
            <a:off x="457200" y="1412777"/>
            <a:ext cx="4038600" cy="3816424"/>
          </a:xfrm>
        </p:spPr>
        <p:txBody>
          <a:bodyPr/>
          <a:lstStyle/>
          <a:p>
            <a:pPr>
              <a:buNone/>
            </a:pPr>
            <a:endParaRPr lang="hu-HU" dirty="0" smtClean="0"/>
          </a:p>
          <a:p>
            <a:pPr>
              <a:buNone/>
            </a:pPr>
            <a:r>
              <a:rPr lang="hu-HU" dirty="0" smtClean="0"/>
              <a:t>   November 9-én Abda község határában lőtték le a végsőkig kimerült Radnóti Miklóst, 21 társával együtt. Tömegsírba temették.</a:t>
            </a:r>
            <a:endParaRPr lang="hu-HU" dirty="0"/>
          </a:p>
        </p:txBody>
      </p:sp>
      <p:pic>
        <p:nvPicPr>
          <p:cNvPr id="5" name="Tartalom helye 4" descr="1702_20040829_185820.jpg"/>
          <p:cNvPicPr>
            <a:picLocks noGrp="1" noChangeAspect="1"/>
          </p:cNvPicPr>
          <p:nvPr>
            <p:ph sz="half" idx="2"/>
          </p:nvPr>
        </p:nvPicPr>
        <p:blipFill>
          <a:blip r:embed="rId2" cstate="print"/>
          <a:stretch>
            <a:fillRect/>
          </a:stretch>
        </p:blipFill>
        <p:spPr>
          <a:xfrm>
            <a:off x="4644008" y="1844824"/>
            <a:ext cx="4038600" cy="3025279"/>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Bori-notesz</a:t>
            </a:r>
            <a:endParaRPr lang="hu-HU" dirty="0"/>
          </a:p>
        </p:txBody>
      </p:sp>
      <p:pic>
        <p:nvPicPr>
          <p:cNvPr id="5" name="Tartalom helye 4" descr="04-16-lg.jpg"/>
          <p:cNvPicPr>
            <a:picLocks noGrp="1" noChangeAspect="1"/>
          </p:cNvPicPr>
          <p:nvPr>
            <p:ph sz="half" idx="1"/>
          </p:nvPr>
        </p:nvPicPr>
        <p:blipFill>
          <a:blip r:embed="rId2" cstate="print"/>
          <a:stretch>
            <a:fillRect/>
          </a:stretch>
        </p:blipFill>
        <p:spPr>
          <a:xfrm>
            <a:off x="250825" y="2564904"/>
            <a:ext cx="4244975" cy="2999982"/>
          </a:xfrm>
        </p:spPr>
      </p:pic>
      <p:sp>
        <p:nvSpPr>
          <p:cNvPr id="4" name="Tartalom helye 3"/>
          <p:cNvSpPr>
            <a:spLocks noGrp="1"/>
          </p:cNvSpPr>
          <p:nvPr>
            <p:ph sz="half" idx="2"/>
          </p:nvPr>
        </p:nvSpPr>
        <p:spPr/>
        <p:txBody>
          <a:bodyPr/>
          <a:lstStyle/>
          <a:p>
            <a:r>
              <a:rPr lang="hu-HU" dirty="0" smtClean="0"/>
              <a:t>Holttestét, illetve annak feltételezett darabjait 1946. június 23-án exhumálták, ekkor találták meg zubbonya zsebében a noteszét (az ún. </a:t>
            </a:r>
            <a:r>
              <a:rPr lang="hu-HU" i="1" dirty="0" smtClean="0"/>
              <a:t>Bori notesz</a:t>
            </a:r>
            <a:r>
              <a:rPr lang="hu-HU" dirty="0" smtClean="0"/>
              <a:t>t), benne utolsó verseivel.</a:t>
            </a:r>
            <a:endParaRPr lang="hu-H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a:xfrm>
            <a:off x="457200" y="2564904"/>
            <a:ext cx="4038600" cy="2952328"/>
          </a:xfrm>
        </p:spPr>
        <p:txBody>
          <a:bodyPr>
            <a:normAutofit/>
          </a:bodyPr>
          <a:lstStyle/>
          <a:p>
            <a:pPr>
              <a:buNone/>
            </a:pPr>
            <a:r>
              <a:rPr lang="hu-HU" sz="1400" dirty="0" smtClean="0"/>
              <a:t>      Mellézuhantam, átfordult a teste</a:t>
            </a:r>
            <a:br>
              <a:rPr lang="hu-HU" sz="1400" dirty="0" smtClean="0"/>
            </a:br>
            <a:r>
              <a:rPr lang="hu-HU" sz="1400" dirty="0" smtClean="0"/>
              <a:t>s feszes volt már, mint húr, ha pattan.</a:t>
            </a:r>
            <a:br>
              <a:rPr lang="hu-HU" sz="1400" dirty="0" smtClean="0"/>
            </a:br>
            <a:r>
              <a:rPr lang="hu-HU" sz="1400" dirty="0" smtClean="0"/>
              <a:t>Tarkólövés. - Így végzed hát te is, -</a:t>
            </a:r>
            <a:br>
              <a:rPr lang="hu-HU" sz="1400" dirty="0" smtClean="0"/>
            </a:br>
            <a:r>
              <a:rPr lang="hu-HU" sz="1400" dirty="0" smtClean="0"/>
              <a:t>súgtam magamnak, - csak feküdj nyugodtan.</a:t>
            </a:r>
            <a:br>
              <a:rPr lang="hu-HU" sz="1400" dirty="0" smtClean="0"/>
            </a:br>
            <a:r>
              <a:rPr lang="hu-HU" sz="1400" dirty="0" smtClean="0"/>
              <a:t>Halált virágzik most a türelem. -</a:t>
            </a:r>
            <a:br>
              <a:rPr lang="hu-HU" sz="1400" dirty="0" smtClean="0"/>
            </a:br>
            <a:r>
              <a:rPr lang="hu-HU" sz="1400" dirty="0" smtClean="0"/>
              <a:t>Der </a:t>
            </a:r>
            <a:r>
              <a:rPr lang="hu-HU" sz="1400" dirty="0" err="1" smtClean="0"/>
              <a:t>springt</a:t>
            </a:r>
            <a:r>
              <a:rPr lang="hu-HU" sz="1400" dirty="0" smtClean="0"/>
              <a:t> </a:t>
            </a:r>
            <a:r>
              <a:rPr lang="hu-HU" sz="1400" dirty="0" err="1" smtClean="0"/>
              <a:t>noch</a:t>
            </a:r>
            <a:r>
              <a:rPr lang="hu-HU" sz="1400" dirty="0" smtClean="0"/>
              <a:t> </a:t>
            </a:r>
            <a:r>
              <a:rPr lang="hu-HU" sz="1400" dirty="0" err="1" smtClean="0"/>
              <a:t>auf</a:t>
            </a:r>
            <a:r>
              <a:rPr lang="hu-HU" sz="1400" dirty="0" smtClean="0"/>
              <a:t>, - hangzott fölöttem.</a:t>
            </a:r>
            <a:br>
              <a:rPr lang="hu-HU" sz="1400" dirty="0" smtClean="0"/>
            </a:br>
            <a:r>
              <a:rPr lang="hu-HU" sz="1400" dirty="0" smtClean="0"/>
              <a:t>Sárral kevert vér száradt fülemen.</a:t>
            </a:r>
          </a:p>
          <a:p>
            <a:pPr>
              <a:buNone/>
            </a:pPr>
            <a:r>
              <a:rPr lang="hu-HU" sz="1400" dirty="0" smtClean="0"/>
              <a:t>       </a:t>
            </a:r>
            <a:r>
              <a:rPr lang="hu-HU" sz="1400" i="1" dirty="0" smtClean="0"/>
              <a:t>Szentkirályszabadja, 1944. október 31.</a:t>
            </a:r>
          </a:p>
          <a:p>
            <a:endParaRPr lang="hu-HU" sz="1400" dirty="0"/>
          </a:p>
        </p:txBody>
      </p:sp>
      <p:pic>
        <p:nvPicPr>
          <p:cNvPr id="5" name="Tartalom helye 4" descr="Radnóti-Miklós.jpg"/>
          <p:cNvPicPr>
            <a:picLocks noGrp="1" noChangeAspect="1"/>
          </p:cNvPicPr>
          <p:nvPr>
            <p:ph sz="half" idx="2"/>
          </p:nvPr>
        </p:nvPicPr>
        <p:blipFill>
          <a:blip r:embed="rId2" cstate="print"/>
          <a:stretch>
            <a:fillRect/>
          </a:stretch>
        </p:blipFill>
        <p:spPr>
          <a:xfrm>
            <a:off x="4448045" y="2636913"/>
            <a:ext cx="4238755" cy="286645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332656"/>
            <a:ext cx="8229600" cy="720080"/>
          </a:xfrm>
        </p:spPr>
        <p:txBody>
          <a:bodyPr>
            <a:normAutofit fontScale="90000"/>
          </a:bodyPr>
          <a:lstStyle/>
          <a:p>
            <a:r>
              <a:rPr lang="hu-HU" dirty="0" smtClean="0"/>
              <a:t>Az abdai exhumálás jegyzőkönyve</a:t>
            </a:r>
            <a:endParaRPr lang="hu-HU" dirty="0"/>
          </a:p>
        </p:txBody>
      </p:sp>
      <p:sp>
        <p:nvSpPr>
          <p:cNvPr id="3" name="Tartalom helye 2"/>
          <p:cNvSpPr>
            <a:spLocks noGrp="1"/>
          </p:cNvSpPr>
          <p:nvPr>
            <p:ph idx="1"/>
          </p:nvPr>
        </p:nvSpPr>
        <p:spPr>
          <a:xfrm>
            <a:off x="457200" y="1124744"/>
            <a:ext cx="8229600" cy="5199856"/>
          </a:xfrm>
        </p:spPr>
        <p:txBody>
          <a:bodyPr>
            <a:noAutofit/>
          </a:bodyPr>
          <a:lstStyle/>
          <a:p>
            <a:r>
              <a:rPr lang="hu-HU" sz="1600" dirty="0" smtClean="0"/>
              <a:t>Jegyzőkönyv a gyilkosság bűntette miatt ismeretlen tettesek ellen indított bűnügyben ismeretlen holttestek szemléjéről és boncolásáról: Abda, 1946. június 19. Orvosi vélemény: A tömeges gyilkosság elkövetésének időpontját mintegy 1,5-2 évvel datáljuk vissza: a rothadás fokát, a ruházat állapotát a talajviszonyokkal hozva összefüggésbe. A lövések általában hátulról előrehaladó irányúak (tarkó-arc), voltak azonban ellenkező irányúak is. A bűncselekmény 22 egyén életének erőszakos módon való kioltásában állott.</a:t>
            </a:r>
          </a:p>
          <a:p>
            <a:r>
              <a:rPr lang="hu-HU" sz="1600" dirty="0" smtClean="0"/>
              <a:t>A 12. számú holttest.</a:t>
            </a:r>
            <a:br>
              <a:rPr lang="hu-HU" sz="1600" dirty="0" smtClean="0"/>
            </a:br>
            <a:r>
              <a:rPr lang="hu-HU" sz="1600" dirty="0" smtClean="0"/>
              <a:t>Ruházat: Hosszú steppelt szürke kabát, kötött nadrág, turista bakancs.</a:t>
            </a:r>
            <a:br>
              <a:rPr lang="hu-HU" sz="1600" dirty="0" smtClean="0"/>
            </a:br>
            <a:r>
              <a:rPr lang="hu-HU" sz="1600" dirty="0" err="1" smtClean="0"/>
              <a:t>Külvizsgálat</a:t>
            </a:r>
            <a:r>
              <a:rPr lang="hu-HU" sz="1600" dirty="0" smtClean="0"/>
              <a:t>: A holttest derékban kettévált, igen kevés, szappanná vált lágyrész, nyitott testűrökkel. Tarkópikkely baloldalán belövés, fejtetőnél kilövés. Hajzat világos barna, felső fogsorban elől hiányos fogazat, alul 1-1 sárga korona.</a:t>
            </a:r>
            <a:br>
              <a:rPr lang="hu-HU" sz="1600" dirty="0" smtClean="0"/>
            </a:br>
            <a:r>
              <a:rPr lang="hu-HU" sz="1600" dirty="0" smtClean="0"/>
              <a:t>Vélemény: Tarkón, fejtető irányú koponyalövés, rögtöni halállal.</a:t>
            </a:r>
            <a:br>
              <a:rPr lang="hu-HU" sz="1600" dirty="0" smtClean="0"/>
            </a:br>
            <a:r>
              <a:rPr lang="hu-HU" sz="1600" dirty="0" smtClean="0"/>
              <a:t>Jegyzet: A ruházatából előkerült iratköteg huszonöt tételből áll. A papírlapokon az írás elmosódott, szétázott, nehezen olvasható. A dokumentumok szélén egységesen vörös vérfolt.</a:t>
            </a:r>
          </a:p>
          <a:p>
            <a:r>
              <a:rPr lang="hu-HU" sz="1600" i="1" dirty="0" smtClean="0"/>
              <a:t>[...]</a:t>
            </a:r>
            <a:endParaRPr lang="hu-HU" sz="1600" dirty="0" smtClean="0"/>
          </a:p>
          <a:p>
            <a:r>
              <a:rPr lang="hu-HU" sz="1600" dirty="0" smtClean="0"/>
              <a:t>A tisztiorvos megjegyzése: A kihantolás során a 12. holttest nadrágja hátsó zsebében találtam egy talajvízzel és az oszlásban lévő holttest nedveivel átázott és földdel szennyezett jegyzetfüzetet. Ezt napon megszárítottuk és a talajtól óvatosan megtisztítottuk: ez a jegyzőkönyv Radnóti Miklós magyar költő verseit tartalmazza. Kéri a megtalálót, hogy juttassa el Magyarországra…</a:t>
            </a:r>
            <a:endParaRPr lang="hu-H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            A Nyugat költője</a:t>
            </a:r>
            <a:endParaRPr lang="hu-HU" dirty="0"/>
          </a:p>
        </p:txBody>
      </p:sp>
      <p:pic>
        <p:nvPicPr>
          <p:cNvPr id="4" name="Tartalom helye 3" descr="news-20090310-02405334-image1.jpg"/>
          <p:cNvPicPr>
            <a:picLocks noGrp="1" noChangeAspect="1"/>
          </p:cNvPicPr>
          <p:nvPr>
            <p:ph idx="1"/>
          </p:nvPr>
        </p:nvPicPr>
        <p:blipFill>
          <a:blip r:embed="rId2" cstate="print"/>
          <a:stretch>
            <a:fillRect/>
          </a:stretch>
        </p:blipFill>
        <p:spPr>
          <a:xfrm>
            <a:off x="1331640" y="1969640"/>
            <a:ext cx="6833555" cy="455570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600" dirty="0" smtClean="0"/>
              <a:t>Radnóti Miklós</a:t>
            </a:r>
            <a:endParaRPr lang="hu-HU" sz="3600" dirty="0"/>
          </a:p>
        </p:txBody>
      </p:sp>
      <p:sp>
        <p:nvSpPr>
          <p:cNvPr id="3" name="Szöveg helye 2"/>
          <p:cNvSpPr>
            <a:spLocks noGrp="1"/>
          </p:cNvSpPr>
          <p:nvPr>
            <p:ph type="body" sz="half" idx="2"/>
          </p:nvPr>
        </p:nvSpPr>
        <p:spPr/>
        <p:txBody>
          <a:bodyPr>
            <a:normAutofit/>
          </a:bodyPr>
          <a:lstStyle/>
          <a:p>
            <a:r>
              <a:rPr lang="hu-HU" sz="3600" dirty="0" smtClean="0"/>
              <a:t>1909-1944.</a:t>
            </a:r>
            <a:endParaRPr lang="hu-HU" sz="3600" dirty="0"/>
          </a:p>
        </p:txBody>
      </p:sp>
      <p:pic>
        <p:nvPicPr>
          <p:cNvPr id="5" name="Kép helye 4" descr="39610_radndnoti_miklos.jpeg"/>
          <p:cNvPicPr>
            <a:picLocks noGrp="1" noChangeAspect="1"/>
          </p:cNvPicPr>
          <p:nvPr>
            <p:ph type="pic" idx="1"/>
          </p:nvPr>
        </p:nvPicPr>
        <p:blipFill>
          <a:blip r:embed="rId2" cstate="print"/>
          <a:srcRect t="5577" b="5577"/>
          <a:stretch>
            <a:fillRect/>
          </a:stretch>
        </p:blipFill>
        <p:spPr>
          <a:xfrm rot="420000">
            <a:off x="2878681" y="930090"/>
            <a:ext cx="5504365" cy="468688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1909-ben született</a:t>
            </a:r>
            <a:endParaRPr lang="hu-HU" dirty="0"/>
          </a:p>
        </p:txBody>
      </p:sp>
      <p:sp>
        <p:nvSpPr>
          <p:cNvPr id="3" name="Tartalom helye 2"/>
          <p:cNvSpPr>
            <a:spLocks noGrp="1"/>
          </p:cNvSpPr>
          <p:nvPr>
            <p:ph sz="half" idx="1"/>
          </p:nvPr>
        </p:nvSpPr>
        <p:spPr/>
        <p:txBody>
          <a:bodyPr>
            <a:normAutofit/>
          </a:bodyPr>
          <a:lstStyle/>
          <a:p>
            <a:pPr>
              <a:buNone/>
            </a:pPr>
            <a:endParaRPr lang="hu-HU" i="1" dirty="0" smtClean="0"/>
          </a:p>
          <a:p>
            <a:pPr>
              <a:buNone/>
            </a:pPr>
            <a:r>
              <a:rPr lang="hu-HU" i="1" dirty="0" smtClean="0"/>
              <a:t> „Iker gyerek vagyok, öcsém és édesanyám meghaltak születésemkor. Anyámat az ikerszülés ölte meg, nem bírta a szíve, öcsém gyönge volt, elszívtam tán tőle az életerőt. „</a:t>
            </a:r>
            <a:endParaRPr lang="hu-HU" dirty="0"/>
          </a:p>
        </p:txBody>
      </p:sp>
      <p:pic>
        <p:nvPicPr>
          <p:cNvPr id="5" name="Tartalom helye 4" descr="Grosz Ilona-Radnóti Miklós édesanyja.jpg"/>
          <p:cNvPicPr>
            <a:picLocks noGrp="1" noChangeAspect="1"/>
          </p:cNvPicPr>
          <p:nvPr>
            <p:ph sz="half" idx="2"/>
          </p:nvPr>
        </p:nvPicPr>
        <p:blipFill>
          <a:blip r:embed="rId2" cstate="print"/>
          <a:stretch>
            <a:fillRect/>
          </a:stretch>
        </p:blipFill>
        <p:spPr>
          <a:xfrm>
            <a:off x="5082081" y="1920875"/>
            <a:ext cx="3170838" cy="443388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Gyerekkor</a:t>
            </a:r>
            <a:endParaRPr lang="hu-HU" dirty="0"/>
          </a:p>
        </p:txBody>
      </p:sp>
      <p:pic>
        <p:nvPicPr>
          <p:cNvPr id="5" name="Tartalom helye 4" descr="radnoti_miklos_dobol.jpg"/>
          <p:cNvPicPr>
            <a:picLocks noGrp="1" noChangeAspect="1"/>
          </p:cNvPicPr>
          <p:nvPr>
            <p:ph sz="half" idx="1"/>
          </p:nvPr>
        </p:nvPicPr>
        <p:blipFill>
          <a:blip r:embed="rId2" cstate="print"/>
          <a:stretch>
            <a:fillRect/>
          </a:stretch>
        </p:blipFill>
        <p:spPr>
          <a:xfrm>
            <a:off x="983323" y="1920875"/>
            <a:ext cx="2986354" cy="4433888"/>
          </a:xfrm>
        </p:spPr>
      </p:pic>
      <p:sp>
        <p:nvSpPr>
          <p:cNvPr id="4" name="Tartalom helye 3"/>
          <p:cNvSpPr>
            <a:spLocks noGrp="1"/>
          </p:cNvSpPr>
          <p:nvPr>
            <p:ph sz="half" idx="2"/>
          </p:nvPr>
        </p:nvSpPr>
        <p:spPr/>
        <p:txBody>
          <a:bodyPr/>
          <a:lstStyle/>
          <a:p>
            <a:pPr>
              <a:buNone/>
            </a:pPr>
            <a:r>
              <a:rPr lang="hu-HU" i="1" dirty="0" smtClean="0"/>
              <a:t> „Tizenkét éves voltam, meghalt apám is. Az anyámat nem ismertem, az apámra valójában alig emlékszem, néhány éles, de összefüggéstelen képet, emléket becézek róla magamban…”</a:t>
            </a:r>
            <a:endParaRPr lang="hu-H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Iskolái</a:t>
            </a:r>
            <a:endParaRPr lang="hu-HU" dirty="0"/>
          </a:p>
        </p:txBody>
      </p:sp>
      <p:sp>
        <p:nvSpPr>
          <p:cNvPr id="3" name="Tartalom helye 2"/>
          <p:cNvSpPr>
            <a:spLocks noGrp="1"/>
          </p:cNvSpPr>
          <p:nvPr>
            <p:ph sz="half" idx="1"/>
          </p:nvPr>
        </p:nvSpPr>
        <p:spPr/>
        <p:txBody>
          <a:bodyPr/>
          <a:lstStyle/>
          <a:p>
            <a:pPr>
              <a:buNone/>
            </a:pPr>
            <a:r>
              <a:rPr lang="hu-HU" dirty="0" smtClean="0"/>
              <a:t>   Kereskedelmi iskolába járt, de már ekkor is érdeklődött az irodalom iránt.</a:t>
            </a:r>
          </a:p>
          <a:p>
            <a:pPr>
              <a:buNone/>
            </a:pPr>
            <a:r>
              <a:rPr lang="hu-HU" dirty="0" smtClean="0"/>
              <a:t>    </a:t>
            </a:r>
          </a:p>
          <a:p>
            <a:pPr>
              <a:buNone/>
            </a:pPr>
            <a:r>
              <a:rPr lang="hu-HU" dirty="0" smtClean="0"/>
              <a:t>    Aztán a szegedi egyetem magyar-francia szakára iratkozott be.</a:t>
            </a:r>
          </a:p>
        </p:txBody>
      </p:sp>
      <p:pic>
        <p:nvPicPr>
          <p:cNvPr id="5" name="Tartalom helye 4" descr="39610_radndnoti_miklos.jpeg"/>
          <p:cNvPicPr>
            <a:picLocks noGrp="1" noChangeAspect="1"/>
          </p:cNvPicPr>
          <p:nvPr>
            <p:ph sz="half" idx="2"/>
          </p:nvPr>
        </p:nvPicPr>
        <p:blipFill>
          <a:blip r:embed="rId2" cstate="print"/>
          <a:stretch>
            <a:fillRect/>
          </a:stretch>
        </p:blipFill>
        <p:spPr>
          <a:xfrm>
            <a:off x="4427984" y="1412776"/>
            <a:ext cx="4337657" cy="4155476"/>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ifjú költő első kötete 1930.</a:t>
            </a:r>
            <a:endParaRPr lang="hu-HU" dirty="0"/>
          </a:p>
        </p:txBody>
      </p:sp>
      <p:pic>
        <p:nvPicPr>
          <p:cNvPr id="5" name="Tartalom helye 4" descr="01-12.jpg"/>
          <p:cNvPicPr>
            <a:picLocks noGrp="1" noChangeAspect="1"/>
          </p:cNvPicPr>
          <p:nvPr>
            <p:ph sz="half" idx="1"/>
          </p:nvPr>
        </p:nvPicPr>
        <p:blipFill>
          <a:blip r:embed="rId2" cstate="print"/>
          <a:stretch>
            <a:fillRect/>
          </a:stretch>
        </p:blipFill>
        <p:spPr>
          <a:xfrm>
            <a:off x="1007422" y="2060848"/>
            <a:ext cx="2700482" cy="3817924"/>
          </a:xfrm>
        </p:spPr>
      </p:pic>
      <p:sp>
        <p:nvSpPr>
          <p:cNvPr id="4" name="Tartalom helye 3"/>
          <p:cNvSpPr>
            <a:spLocks noGrp="1"/>
          </p:cNvSpPr>
          <p:nvPr>
            <p:ph sz="half" idx="2"/>
          </p:nvPr>
        </p:nvSpPr>
        <p:spPr/>
        <p:txBody>
          <a:bodyPr>
            <a:normAutofit/>
          </a:bodyPr>
          <a:lstStyle/>
          <a:p>
            <a:pPr>
              <a:buNone/>
            </a:pPr>
            <a:endParaRPr lang="hu-HU" b="1" dirty="0" smtClean="0"/>
          </a:p>
          <a:p>
            <a:pPr>
              <a:buNone/>
            </a:pPr>
            <a:endParaRPr lang="hu-HU"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2. kötet: Újmódi pásztorok éneke</a:t>
            </a:r>
            <a:endParaRPr lang="hu-HU" dirty="0"/>
          </a:p>
        </p:txBody>
      </p:sp>
      <p:sp>
        <p:nvSpPr>
          <p:cNvPr id="3" name="Tartalom helye 2"/>
          <p:cNvSpPr>
            <a:spLocks noGrp="1"/>
          </p:cNvSpPr>
          <p:nvPr>
            <p:ph sz="half" idx="1"/>
          </p:nvPr>
        </p:nvSpPr>
        <p:spPr/>
        <p:txBody>
          <a:bodyPr>
            <a:normAutofit fontScale="92500"/>
          </a:bodyPr>
          <a:lstStyle/>
          <a:p>
            <a:pPr>
              <a:buNone/>
            </a:pPr>
            <a:r>
              <a:rPr lang="hu-HU" dirty="0" smtClean="0"/>
              <a:t>    </a:t>
            </a:r>
            <a:r>
              <a:rPr lang="hu-HU" b="1" i="1" dirty="0" smtClean="0"/>
              <a:t>Arckép</a:t>
            </a:r>
          </a:p>
          <a:p>
            <a:pPr>
              <a:buNone/>
            </a:pPr>
            <a:r>
              <a:rPr lang="hu-HU" dirty="0" smtClean="0"/>
              <a:t/>
            </a:r>
            <a:br>
              <a:rPr lang="hu-HU" dirty="0" smtClean="0"/>
            </a:br>
            <a:r>
              <a:rPr lang="hu-HU" i="1" dirty="0" smtClean="0"/>
              <a:t>Huszonkét éves vagyok. Így</a:t>
            </a:r>
            <a:br>
              <a:rPr lang="hu-HU" i="1" dirty="0" smtClean="0"/>
            </a:br>
            <a:r>
              <a:rPr lang="hu-HU" i="1" dirty="0" smtClean="0"/>
              <a:t>nézhetett ki ősszel Krisztus is</a:t>
            </a:r>
            <a:br>
              <a:rPr lang="hu-HU" i="1" dirty="0" smtClean="0"/>
            </a:br>
            <a:r>
              <a:rPr lang="hu-HU" i="1" dirty="0" smtClean="0"/>
              <a:t>ennyi idősen; még nem volt</a:t>
            </a:r>
            <a:br>
              <a:rPr lang="hu-HU" i="1" dirty="0" smtClean="0"/>
            </a:br>
            <a:r>
              <a:rPr lang="hu-HU" i="1" dirty="0" smtClean="0"/>
              <a:t>szakálla, szőke volt és lányok</a:t>
            </a:r>
            <a:br>
              <a:rPr lang="hu-HU" i="1" dirty="0" smtClean="0"/>
            </a:br>
            <a:r>
              <a:rPr lang="hu-HU" i="1" dirty="0" smtClean="0"/>
              <a:t>álmodtak véle éjjelenként!</a:t>
            </a:r>
          </a:p>
          <a:p>
            <a:pPr>
              <a:buNone/>
            </a:pPr>
            <a:r>
              <a:rPr lang="hu-HU" i="1" dirty="0" smtClean="0"/>
              <a:t>    1930. október 11.</a:t>
            </a:r>
          </a:p>
          <a:p>
            <a:endParaRPr lang="hu-HU" dirty="0"/>
          </a:p>
        </p:txBody>
      </p:sp>
      <p:sp>
        <p:nvSpPr>
          <p:cNvPr id="4" name="Tartalom helye 3"/>
          <p:cNvSpPr>
            <a:spLocks noGrp="1"/>
          </p:cNvSpPr>
          <p:nvPr>
            <p:ph sz="half" idx="2"/>
          </p:nvPr>
        </p:nvSpPr>
        <p:spPr/>
        <p:txBody>
          <a:bodyPr>
            <a:normAutofit fontScale="92500"/>
          </a:bodyPr>
          <a:lstStyle/>
          <a:p>
            <a:r>
              <a:rPr lang="hu-HU" dirty="0" smtClean="0"/>
              <a:t>A budapesti ügyészség „az 1929. évi VII. t. c. 2. szakaszának I. pontjába ütköző szemérem elleni vétség és az 1879. évi XL. t. c. 51. szakaszába ütköző vallás elleni kihágás…” címén elkoboztatta a kötetet.</a:t>
            </a:r>
          </a:p>
          <a:p>
            <a:r>
              <a:rPr lang="hu-HU" dirty="0" smtClean="0"/>
              <a:t>8 nap elzárásra ítélték</a:t>
            </a:r>
            <a:endParaRPr lang="hu-H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a:xfrm>
            <a:off x="457200" y="1340768"/>
            <a:ext cx="4038600" cy="5014157"/>
          </a:xfrm>
        </p:spPr>
        <p:txBody>
          <a:bodyPr/>
          <a:lstStyle/>
          <a:p>
            <a:r>
              <a:rPr lang="hu-HU" dirty="0" smtClean="0"/>
              <a:t>Tanára: Sík Sándor nagy tekintélyű piarista paptanár kiáll mellette, így maradhat az egyetemen.</a:t>
            </a:r>
          </a:p>
          <a:p>
            <a:endParaRPr lang="hu-HU" dirty="0" smtClean="0"/>
          </a:p>
          <a:p>
            <a:r>
              <a:rPr lang="hu-HU" dirty="0" smtClean="0"/>
              <a:t>Sík Sándor a fiaként szerette Radnótit.</a:t>
            </a:r>
            <a:endParaRPr lang="hu-HU" dirty="0"/>
          </a:p>
        </p:txBody>
      </p:sp>
      <p:pic>
        <p:nvPicPr>
          <p:cNvPr id="5" name="Tartalom helye 4" descr="Radnóti_Miklós_(1930).jpg"/>
          <p:cNvPicPr>
            <a:picLocks noGrp="1" noChangeAspect="1"/>
          </p:cNvPicPr>
          <p:nvPr>
            <p:ph sz="half" idx="2"/>
          </p:nvPr>
        </p:nvPicPr>
        <p:blipFill>
          <a:blip r:embed="rId2" cstate="print"/>
          <a:stretch>
            <a:fillRect/>
          </a:stretch>
        </p:blipFill>
        <p:spPr>
          <a:xfrm>
            <a:off x="5226486" y="1268760"/>
            <a:ext cx="3305902" cy="508600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dirty="0" smtClean="0"/>
              <a:t>Szerelem</a:t>
            </a:r>
            <a:endParaRPr lang="hu-HU" sz="4000" dirty="0"/>
          </a:p>
        </p:txBody>
      </p:sp>
      <p:sp>
        <p:nvSpPr>
          <p:cNvPr id="3" name="Szöveg helye 2"/>
          <p:cNvSpPr>
            <a:spLocks noGrp="1"/>
          </p:cNvSpPr>
          <p:nvPr>
            <p:ph type="body" sz="half" idx="2"/>
          </p:nvPr>
        </p:nvSpPr>
        <p:spPr/>
        <p:txBody>
          <a:bodyPr>
            <a:normAutofit/>
          </a:bodyPr>
          <a:lstStyle/>
          <a:p>
            <a:r>
              <a:rPr lang="hu-HU" sz="2400" dirty="0" smtClean="0"/>
              <a:t>Élete szerelme, felesége: Gyarmati Fanni</a:t>
            </a:r>
            <a:endParaRPr lang="hu-HU" sz="2400" dirty="0"/>
          </a:p>
        </p:txBody>
      </p:sp>
      <p:pic>
        <p:nvPicPr>
          <p:cNvPr id="5" name="Kép helye 4" descr="f1e0cc04_2c16_4c44_9070_fb68aac97f05.jpg.ashx.jpg"/>
          <p:cNvPicPr>
            <a:picLocks noGrp="1" noChangeAspect="1"/>
          </p:cNvPicPr>
          <p:nvPr>
            <p:ph type="pic" idx="1"/>
          </p:nvPr>
        </p:nvPicPr>
        <p:blipFill>
          <a:blip r:embed="rId2" cstate="print"/>
          <a:srcRect t="4000" b="4000"/>
          <a:stretch>
            <a:fillRect/>
          </a:stretch>
        </p:blipFill>
        <p:spPr>
          <a:xfrm rot="260531">
            <a:off x="2937475" y="787196"/>
            <a:ext cx="6035757" cy="5403891"/>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ramlá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214</TotalTime>
  <Words>534</Words>
  <Application>Microsoft Office PowerPoint</Application>
  <PresentationFormat>Diavetítés a képernyőre (4:3 oldalarány)</PresentationFormat>
  <Paragraphs>67</Paragraphs>
  <Slides>20</Slides>
  <Notes>1</Notes>
  <HiddenSlides>0</HiddenSlides>
  <MMClips>0</MMClips>
  <ScaleCrop>false</ScaleCrop>
  <HeadingPairs>
    <vt:vector size="4" baseType="variant">
      <vt:variant>
        <vt:lpstr>Téma</vt:lpstr>
      </vt:variant>
      <vt:variant>
        <vt:i4>1</vt:i4>
      </vt:variant>
      <vt:variant>
        <vt:lpstr>Diacímek</vt:lpstr>
      </vt:variant>
      <vt:variant>
        <vt:i4>20</vt:i4>
      </vt:variant>
    </vt:vector>
  </HeadingPairs>
  <TitlesOfParts>
    <vt:vector size="21" baseType="lpstr">
      <vt:lpstr>Áramlás</vt:lpstr>
      <vt:lpstr>Radnóti Miklós</vt:lpstr>
      <vt:lpstr>            A Nyugat költője</vt:lpstr>
      <vt:lpstr>1909-ben született</vt:lpstr>
      <vt:lpstr>Gyerekkor</vt:lpstr>
      <vt:lpstr>Iskolái</vt:lpstr>
      <vt:lpstr>Az ifjú költő első kötete 1930.</vt:lpstr>
      <vt:lpstr>2. kötet: Újmódi pásztorok éneke</vt:lpstr>
      <vt:lpstr>8. dia</vt:lpstr>
      <vt:lpstr>Szerelem</vt:lpstr>
      <vt:lpstr>Korai költészete</vt:lpstr>
      <vt:lpstr>11. dia</vt:lpstr>
      <vt:lpstr>Költői sikerek</vt:lpstr>
      <vt:lpstr>Üldöztetés</vt:lpstr>
      <vt:lpstr>Nem tudhatom</vt:lpstr>
      <vt:lpstr>Halála</vt:lpstr>
      <vt:lpstr>16. dia</vt:lpstr>
      <vt:lpstr>Bori-notesz</vt:lpstr>
      <vt:lpstr>18. dia</vt:lpstr>
      <vt:lpstr>Az abdai exhumálás jegyzőkönyve</vt:lpstr>
      <vt:lpstr>Radnóti Miklós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Radnóti Miklós</dc:title>
  <dc:creator>mocsanne</dc:creator>
  <cp:lastModifiedBy>mocsanne</cp:lastModifiedBy>
  <cp:revision>24</cp:revision>
  <dcterms:created xsi:type="dcterms:W3CDTF">2013-03-02T19:22:04Z</dcterms:created>
  <dcterms:modified xsi:type="dcterms:W3CDTF">2013-03-07T21:02:43Z</dcterms:modified>
</cp:coreProperties>
</file>