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9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7" r:id="rId4"/>
    <p:sldId id="269" r:id="rId5"/>
    <p:sldId id="270" r:id="rId6"/>
    <p:sldId id="271" r:id="rId7"/>
    <p:sldId id="276" r:id="rId8"/>
    <p:sldId id="280" r:id="rId9"/>
    <p:sldId id="281" r:id="rId10"/>
    <p:sldId id="282" r:id="rId11"/>
    <p:sldId id="283" r:id="rId12"/>
    <p:sldId id="284" r:id="rId13"/>
    <p:sldId id="275" r:id="rId14"/>
    <p:sldId id="274" r:id="rId15"/>
    <p:sldId id="277" r:id="rId16"/>
    <p:sldId id="278" r:id="rId17"/>
    <p:sldId id="279" r:id="rId18"/>
    <p:sldId id="285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8" d="100"/>
          <a:sy n="118" d="100"/>
        </p:scale>
        <p:origin x="50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135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hu-HU" smtClean="0"/>
              <a:t>2016. 11. 21.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hu-HU" smtClean="0"/>
              <a:t>2016. 11. 21.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02B9795-92DC-40DC-A1CA-9A4B349D7824}" type="datetimeFigureOut">
              <a:rPr lang="hu-HU" smtClean="0"/>
              <a:t>2016. 11. 21.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00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hu-HU" smtClean="0"/>
              <a:pPr/>
              <a:t>2016. 11. 21.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0193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hu-HU" smtClean="0"/>
              <a:pPr/>
              <a:t>2016. 11. 21.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17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hu-HU" smtClean="0"/>
              <a:pPr/>
              <a:t>2016. 11. 21.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328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hu-HU" smtClean="0"/>
              <a:pPr/>
              <a:t>2016. 11. 21.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82009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hu-HU" smtClean="0"/>
              <a:pPr/>
              <a:t>2016. 11. 21.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739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hu-HU" smtClean="0"/>
              <a:pPr/>
              <a:t>2016. 11. 21.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838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hu-HU" smtClean="0"/>
              <a:t>2016. 11. 21.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6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hu-HU" smtClean="0"/>
              <a:t>2016. 11. 21.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95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ímdia kép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 dirty="0"/>
          </a:p>
        </p:txBody>
      </p:sp>
      <p:sp>
        <p:nvSpPr>
          <p:cNvPr id="11" name="Kép helye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3393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hu-HU" smtClean="0"/>
              <a:t>2016. 11. 21.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332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hu-HU" smtClean="0"/>
              <a:t>2016. 11. 21.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76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hu-HU" smtClean="0"/>
              <a:t>2016. 11. 21.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470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hu-HU" smtClean="0"/>
              <a:t>2016. 11. 21.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95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hu-HU" smtClean="0"/>
              <a:t>2016. 11. 21.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52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hu-HU" smtClean="0"/>
              <a:t>2016. 11. 21.</a:t>
            </a:fld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9735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hu-HU" smtClean="0"/>
              <a:t>2016. 11. 21.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17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hu-HU" smtClean="0"/>
              <a:t>2016. 11. 21.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265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2B9795-92DC-40DC-A1CA-9A4B349D7824}" type="datetimeFigureOut">
              <a:rPr lang="hu-HU" smtClean="0"/>
              <a:pPr/>
              <a:t>2016. 11. 21.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F54DE5-C571-48E8-A5BC-B369434E2F4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409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>
          <a:xfrm>
            <a:off x="600891" y="1240971"/>
            <a:ext cx="5525589" cy="2390504"/>
          </a:xfrm>
        </p:spPr>
        <p:txBody>
          <a:bodyPr anchor="ctr"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hu-HU" sz="6000" dirty="0" smtClean="0">
                <a:solidFill>
                  <a:srgbClr val="514843"/>
                </a:solidFill>
              </a:rPr>
              <a:t>Mester</a:t>
            </a:r>
            <a:r>
              <a:rPr lang="hu-HU" sz="6000" i="1" dirty="0" smtClean="0">
                <a:solidFill>
                  <a:srgbClr val="5148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u-HU" sz="6000" i="1" dirty="0" err="1" smtClean="0">
                <a:solidFill>
                  <a:srgbClr val="5148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ség</a:t>
            </a:r>
            <a:r>
              <a:rPr lang="hu-HU" sz="6000" i="1" dirty="0" smtClean="0">
                <a:solidFill>
                  <a:srgbClr val="5148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hu-HU" sz="6000" b="0" i="0" baseline="0" dirty="0">
              <a:solidFill>
                <a:srgbClr val="514843"/>
              </a:solidFill>
            </a:endParaRPr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>
          <a:xfrm>
            <a:off x="-561703" y="4767943"/>
            <a:ext cx="10907486" cy="1933303"/>
          </a:xfrm>
        </p:spPr>
        <p:txBody>
          <a:bodyPr>
            <a:noAutofit/>
          </a:bodyPr>
          <a:lstStyle/>
          <a:p>
            <a:pPr marL="0" indent="0" algn="l">
              <a:spcBef>
                <a:spcPts val="0"/>
              </a:spcBef>
              <a:buNone/>
            </a:pPr>
            <a:endParaRPr lang="hu-HU" sz="2400" b="1" dirty="0" smtClean="0">
              <a:latin typeface="+mj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			Mócsánné NagyÁgnes </a:t>
            </a:r>
            <a:r>
              <a:rPr lang="hu-H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innovátor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mesterpedagógus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2400" b="1" i="1" dirty="0" smtClean="0">
                <a:latin typeface="+mj-lt"/>
              </a:rPr>
              <a:t>						Jókai Mór Református Általános Iskola Nyíregyháza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2400" b="1" i="1" dirty="0" smtClean="0">
                <a:latin typeface="+mj-lt"/>
              </a:rPr>
              <a:t>					</a:t>
            </a:r>
            <a:r>
              <a:rPr lang="hu-HU" sz="2400" b="1" i="1" dirty="0">
                <a:latin typeface="+mj-lt"/>
              </a:rPr>
              <a:t>	</a:t>
            </a:r>
            <a:r>
              <a:rPr lang="hu-HU" sz="2400" b="1" i="1" dirty="0" smtClean="0">
                <a:latin typeface="+mj-lt"/>
              </a:rPr>
              <a:t>Vásárhelyi László Alapfokú Művészeti Iskola</a:t>
            </a:r>
            <a:endParaRPr lang="hu-HU" sz="2400" b="1" i="1" dirty="0">
              <a:latin typeface="+mj-lt"/>
            </a:endParaRPr>
          </a:p>
        </p:txBody>
      </p:sp>
      <p:pic>
        <p:nvPicPr>
          <p:cNvPr id="4" name="Kép helye 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 r="3513"/>
          <a:stretch>
            <a:fillRect/>
          </a:stretch>
        </p:blipFill>
        <p:spPr>
          <a:xfrm>
            <a:off x="6162244" y="222070"/>
            <a:ext cx="5790270" cy="4676501"/>
          </a:xfr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Kutatás és innováció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714409"/>
            <a:ext cx="4718050" cy="3002395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963886" y="2560320"/>
            <a:ext cx="5935762" cy="3310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/>
              <a:t>A </a:t>
            </a:r>
            <a:r>
              <a:rPr lang="hu-HU" sz="3200" dirty="0" smtClean="0"/>
              <a:t>dráma a rendszerszemléletű személyiségfejlesztés szolgálatában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39813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5. Külső tudásmegosztás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5690181" cy="3310128"/>
          </a:xfrm>
        </p:spPr>
        <p:txBody>
          <a:bodyPr>
            <a:normAutofit/>
          </a:bodyPr>
          <a:lstStyle/>
          <a:p>
            <a:r>
              <a:rPr lang="hu-HU" sz="3200" dirty="0" smtClean="0"/>
              <a:t>I. Országos tehetségnap</a:t>
            </a:r>
          </a:p>
          <a:p>
            <a:pPr marL="0" indent="0">
              <a:buNone/>
            </a:pPr>
            <a:r>
              <a:rPr lang="hu-HU" sz="3200" dirty="0"/>
              <a:t> </a:t>
            </a:r>
            <a:r>
              <a:rPr lang="hu-HU" sz="3200" i="1" dirty="0"/>
              <a:t>Mester és Tanítványa </a:t>
            </a:r>
            <a:r>
              <a:rPr lang="hu-HU" sz="3200" dirty="0" smtClean="0"/>
              <a:t>pályázat</a:t>
            </a:r>
          </a:p>
          <a:p>
            <a:pPr marL="0" indent="0">
              <a:buNone/>
            </a:pPr>
            <a:endParaRPr lang="hu-HU" sz="3200" dirty="0" smtClean="0"/>
          </a:p>
          <a:p>
            <a:r>
              <a:rPr lang="hu-HU" sz="3200" dirty="0" smtClean="0"/>
              <a:t>2010. Oktatásért Konferencia</a:t>
            </a:r>
            <a:endParaRPr lang="hu-HU" sz="3200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0" y="2669497"/>
            <a:ext cx="3291841" cy="2629358"/>
          </a:xfrm>
        </p:spPr>
      </p:pic>
    </p:spTree>
    <p:extLst>
      <p:ext uri="{BB962C8B-B14F-4D97-AF65-F5344CB8AC3E}">
        <p14:creationId xmlns:p14="http://schemas.microsoft.com/office/powerpoint/2010/main" val="248751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07479"/>
          </a:xfrm>
        </p:spPr>
        <p:txBody>
          <a:bodyPr/>
          <a:lstStyle/>
          <a:p>
            <a:r>
              <a:rPr lang="hu-HU" dirty="0" smtClean="0"/>
              <a:t>A mester legyen…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98447" y="2011553"/>
            <a:ext cx="6487016" cy="38588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000" b="1" dirty="0"/>
              <a:t>Elvárások a mesterpedagógus tevékenységgel szemben</a:t>
            </a:r>
            <a:endParaRPr lang="hu-HU" sz="2000" dirty="0"/>
          </a:p>
          <a:p>
            <a:pPr lvl="0"/>
            <a:r>
              <a:rPr lang="hu-HU" sz="1600" dirty="0"/>
              <a:t>Magas szintű szakmai tudás</a:t>
            </a:r>
          </a:p>
          <a:p>
            <a:pPr lvl="0"/>
            <a:r>
              <a:rPr lang="hu-HU" sz="1600" dirty="0"/>
              <a:t>Személyes példamutatás az iskolai munkában (nevelés-oktatás prioritása!)</a:t>
            </a:r>
          </a:p>
          <a:p>
            <a:pPr lvl="0"/>
            <a:r>
              <a:rPr lang="hu-HU" sz="1600" dirty="0"/>
              <a:t>A szakmai közösség támogatását tekintse szolgálatnak</a:t>
            </a:r>
          </a:p>
          <a:p>
            <a:pPr lvl="0"/>
            <a:r>
              <a:rPr lang="hu-HU" sz="1600" dirty="0"/>
              <a:t>Fejlesztő tevékenységét a szakmai igényekre való tekintettel szervezze meg</a:t>
            </a:r>
          </a:p>
          <a:p>
            <a:pPr lvl="0"/>
            <a:r>
              <a:rPr lang="hu-HU" sz="1600" dirty="0"/>
              <a:t>Tevékenységét jellemezze az adaptivitás</a:t>
            </a:r>
          </a:p>
          <a:p>
            <a:pPr lvl="0"/>
            <a:r>
              <a:rPr lang="hu-HU" sz="1600" dirty="0"/>
              <a:t>Folyamatos kommunikációra törekedjen a teljes szakmai közösséggel</a:t>
            </a:r>
          </a:p>
          <a:p>
            <a:pPr lvl="0"/>
            <a:r>
              <a:rPr lang="hu-HU" sz="1600" dirty="0"/>
              <a:t>Rendelkezzen a köznevelési rendszer megújításával kapcsolatos naprakész információkkal </a:t>
            </a:r>
          </a:p>
          <a:p>
            <a:pPr lvl="0"/>
            <a:r>
              <a:rPr lang="hu-HU" sz="1600" dirty="0"/>
              <a:t>Segítse az intézményvezetés munkáját szakmai ismereteivel, tapasztalataival</a:t>
            </a:r>
          </a:p>
          <a:p>
            <a:pPr lvl="0"/>
            <a:r>
              <a:rPr lang="hu-HU" sz="1600" dirty="0"/>
              <a:t>Munkatársak támogatása / </a:t>
            </a:r>
            <a:r>
              <a:rPr lang="hu-HU" sz="1600" dirty="0" err="1" smtClean="0"/>
              <a:t>mentorálás</a:t>
            </a:r>
            <a:endParaRPr lang="hu-HU" sz="1600" dirty="0" smtClean="0"/>
          </a:p>
          <a:p>
            <a:pPr lvl="0"/>
            <a:r>
              <a:rPr lang="hu-HU" sz="1600" dirty="0" smtClean="0"/>
              <a:t>…</a:t>
            </a:r>
            <a:endParaRPr lang="hu-HU" sz="1600" dirty="0"/>
          </a:p>
          <a:p>
            <a:endParaRPr lang="hu-HU" sz="12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259" y="2011553"/>
            <a:ext cx="2980996" cy="3858895"/>
          </a:xfrm>
        </p:spPr>
      </p:pic>
    </p:spTree>
    <p:extLst>
      <p:ext uri="{BB962C8B-B14F-4D97-AF65-F5344CB8AC3E}">
        <p14:creationId xmlns:p14="http://schemas.microsoft.com/office/powerpoint/2010/main" val="266253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Program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hu-H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mesterprogram általános céljai</a:t>
            </a:r>
            <a:r>
              <a:rPr lang="hu-H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professzionális szakmaiság erősítése, támogatása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Tudásmegosztás erősítése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Tehetséggondozás, tehetségfejlesztés 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társak támogatása a pedagógus minősítési folyamat során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357" y="2704011"/>
            <a:ext cx="4072426" cy="2714950"/>
          </a:xfrm>
        </p:spPr>
      </p:pic>
    </p:spTree>
    <p:extLst>
      <p:ext uri="{BB962C8B-B14F-4D97-AF65-F5344CB8AC3E}">
        <p14:creationId xmlns:p14="http://schemas.microsoft.com/office/powerpoint/2010/main" val="3882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460861" y="666207"/>
            <a:ext cx="9601196" cy="274319"/>
          </a:xfrm>
        </p:spPr>
        <p:txBody>
          <a:bodyPr>
            <a:normAutofit fontScale="90000"/>
          </a:bodyPr>
          <a:lstStyle/>
          <a:p>
            <a:r>
              <a:rPr lang="hu-HU" sz="3600" b="1" dirty="0"/>
              <a:t>Tervezett tevékenységek</a:t>
            </a:r>
            <a:r>
              <a:rPr lang="hu-HU" dirty="0"/>
              <a:t>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1071154"/>
            <a:ext cx="9601196" cy="5003075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hu-H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Saját honlap létrehozása, működtetése (</a:t>
            </a:r>
            <a:r>
              <a:rPr lang="hu-HU" sz="1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tudásmegosztás</a:t>
            </a:r>
            <a:r>
              <a:rPr lang="hu-H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u-H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hu-H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Kiadvány szerkesztése, publikáció (</a:t>
            </a:r>
            <a:r>
              <a:rPr lang="hu-HU" sz="1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tudásmegosztás</a:t>
            </a:r>
            <a:r>
              <a:rPr lang="hu-H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800" dirty="0">
                <a:solidFill>
                  <a:srgbClr val="98480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kutatás</a:t>
            </a:r>
            <a:r>
              <a:rPr lang="hu-H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innováció</a:t>
            </a:r>
            <a:r>
              <a:rPr lang="hu-H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u-H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hu-H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intézmény pedagógiai programjának kiegészítése tehetségfejlesztő programmal (</a:t>
            </a:r>
            <a:r>
              <a:rPr lang="hu-HU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innováció</a:t>
            </a:r>
            <a:r>
              <a:rPr lang="hu-H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u-H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hu-H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Intézményvezetés munkájának segítése (</a:t>
            </a:r>
            <a:r>
              <a:rPr lang="hu-HU" sz="1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tudásmegosztás</a:t>
            </a:r>
            <a:r>
              <a:rPr lang="hu-H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innováció</a:t>
            </a:r>
            <a:r>
              <a:rPr lang="hu-H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u-H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hu-H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Alternatív pedagógiai eljárások a köznevelésben:</a:t>
            </a:r>
            <a:endParaRPr lang="hu-H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hu-H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készségfejlesztés játékos gyakorlatai az ének-zene órákon - módszertani bemutató foglalkozás és műhelymunka (</a:t>
            </a:r>
            <a:r>
              <a:rPr lang="hu-HU" sz="18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szakmai fejlődés</a:t>
            </a:r>
            <a:r>
              <a:rPr lang="hu-H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innováció, </a:t>
            </a:r>
            <a:r>
              <a:rPr lang="hu-HU" sz="1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tudásmegosztás</a:t>
            </a:r>
            <a:r>
              <a:rPr lang="hu-H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u-H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hu-H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Pszichológiai vizsgálati eljárások felmutatása és beágyazása a pedagógiai munkába</a:t>
            </a:r>
            <a:endParaRPr lang="hu-H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hu-H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műhelymunka, kollégák támogatása az eszközök használatában (</a:t>
            </a:r>
            <a:r>
              <a:rPr lang="hu-HU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innováció</a:t>
            </a:r>
            <a:r>
              <a:rPr lang="hu-H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tudásmegosztás</a:t>
            </a:r>
            <a:r>
              <a:rPr lang="hu-H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800" dirty="0">
                <a:solidFill>
                  <a:srgbClr val="98480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kutatás)</a:t>
            </a:r>
            <a:endParaRPr lang="hu-H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hu-H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Drámapedagógia használata a személyiségfejlesztésben – külső tudásmegosztás a Vásárhelyi László Művészeti Iskola referenciaintézményi rendezvényén (külső </a:t>
            </a:r>
            <a:r>
              <a:rPr lang="hu-HU" sz="1800" dirty="0">
                <a:solidFill>
                  <a:srgbClr val="21586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tudásmegosztás</a:t>
            </a:r>
            <a:r>
              <a:rPr lang="hu-H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u-H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hu-H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Tehetségazonosítás (</a:t>
            </a:r>
            <a:r>
              <a:rPr lang="hu-HU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innováció</a:t>
            </a:r>
            <a:r>
              <a:rPr lang="hu-H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800" dirty="0">
                <a:solidFill>
                  <a:srgbClr val="98480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kutatás</a:t>
            </a:r>
            <a:r>
              <a:rPr lang="hu-H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u-H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Kollégák támogatása portfóliójuk elkészítésében (</a:t>
            </a:r>
            <a:r>
              <a:rPr lang="hu-HU" sz="1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tudásmegosztás</a:t>
            </a:r>
            <a:r>
              <a:rPr lang="hu-H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320919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Akadályok és hasznosulás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61" y="2116183"/>
            <a:ext cx="2609410" cy="4003287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b="1" dirty="0" smtClean="0"/>
              <a:t>Időhiány</a:t>
            </a:r>
          </a:p>
          <a:p>
            <a:r>
              <a:rPr lang="hu-HU" dirty="0" smtClean="0"/>
              <a:t>Új megbízatás, feladatok</a:t>
            </a:r>
          </a:p>
          <a:p>
            <a:r>
              <a:rPr lang="hu-HU" dirty="0" smtClean="0"/>
              <a:t>Változások az intézmény működésében</a:t>
            </a:r>
          </a:p>
          <a:p>
            <a:r>
              <a:rPr lang="hu-HU" dirty="0" smtClean="0"/>
              <a:t>Változások a köznevelési rendszerben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477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hu-HU" sz="3200" dirty="0" smtClean="0"/>
              <a:t>Csak a beágyazott innováció lehet hatékony! </a:t>
            </a:r>
          </a:p>
          <a:p>
            <a:pPr marL="0" indent="0" algn="just">
              <a:buNone/>
            </a:pPr>
            <a:r>
              <a:rPr lang="hu-HU" sz="3200" dirty="0" smtClean="0"/>
              <a:t>A legerősebb hatás: az egyeztetés.</a:t>
            </a:r>
          </a:p>
          <a:p>
            <a:pPr marL="0" indent="0" algn="just">
              <a:buNone/>
            </a:pPr>
            <a:r>
              <a:rPr lang="hu-HU" sz="3200" dirty="0" smtClean="0"/>
              <a:t>Beindult :</a:t>
            </a:r>
          </a:p>
          <a:p>
            <a:pPr algn="just"/>
            <a:r>
              <a:rPr lang="hu-HU" sz="3200" dirty="0" smtClean="0"/>
              <a:t>a belső tudásmegosztás</a:t>
            </a:r>
          </a:p>
          <a:p>
            <a:pPr algn="just"/>
            <a:r>
              <a:rPr lang="hu-HU" sz="3200" dirty="0" smtClean="0"/>
              <a:t> tehetségfejlesztés</a:t>
            </a:r>
          </a:p>
          <a:p>
            <a:pPr algn="just"/>
            <a:r>
              <a:rPr lang="hu-HU" sz="3200" dirty="0" smtClean="0"/>
              <a:t> </a:t>
            </a:r>
            <a:r>
              <a:rPr lang="hu-HU" sz="3200" i="1" dirty="0" smtClean="0"/>
              <a:t>szemléletváltás ?!</a:t>
            </a:r>
          </a:p>
          <a:p>
            <a:pPr marL="0" indent="0" algn="just">
              <a:buNone/>
            </a:pPr>
            <a:endParaRPr lang="hu-HU" sz="3200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779" y="2560638"/>
            <a:ext cx="4405942" cy="3309937"/>
          </a:xfrm>
        </p:spPr>
      </p:pic>
    </p:spTree>
    <p:extLst>
      <p:ext uri="{BB962C8B-B14F-4D97-AF65-F5344CB8AC3E}">
        <p14:creationId xmlns:p14="http://schemas.microsoft.com/office/powerpoint/2010/main" val="239250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VLAMI  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909" y="2615133"/>
            <a:ext cx="4990011" cy="3318358"/>
          </a:xfrm>
          <a:prstGeom prst="rect">
            <a:avLst/>
          </a:prstGeom>
        </p:spPr>
      </p:pic>
      <p:sp>
        <p:nvSpPr>
          <p:cNvPr id="6" name="Szív 5"/>
          <p:cNvSpPr/>
          <p:nvPr/>
        </p:nvSpPr>
        <p:spPr>
          <a:xfrm>
            <a:off x="4833257" y="1152019"/>
            <a:ext cx="796834" cy="82296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067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000" b="1" dirty="0"/>
              <a:t> "És amit tőlem hallottál sok tanú előtt, azokat add át megbízható embereknek, akik mások tanítására is alkalmasak lesznek."</a:t>
            </a:r>
            <a:r>
              <a:rPr lang="hu-HU" sz="4000" dirty="0"/>
              <a:t> </a:t>
            </a:r>
            <a:r>
              <a:rPr lang="hu-HU" sz="4000" i="1" dirty="0"/>
              <a:t>(2. Timóteus 2:2)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10709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hu-HU" sz="2800" dirty="0" smtClean="0">
                <a:solidFill>
                  <a:srgbClr val="514843"/>
                </a:solidFill>
                <a:latin typeface="Plantagenet Cherokee"/>
              </a:rPr>
              <a:t>Mesternek lenni</a:t>
            </a:r>
            <a:endParaRPr lang="hu-HU" sz="2800" b="0" i="0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/>
              <a:buChar char="§"/>
            </a:pPr>
            <a:r>
              <a:rPr lang="hu-HU" sz="2000" dirty="0" smtClean="0">
                <a:solidFill>
                  <a:srgbClr val="514843"/>
                </a:solidFill>
                <a:latin typeface="Euphemia"/>
              </a:rPr>
              <a:t>Honnan?</a:t>
            </a:r>
            <a:endParaRPr lang="hu-HU" sz="2000" b="0" i="0" dirty="0" smtClean="0">
              <a:solidFill>
                <a:srgbClr val="514843"/>
              </a:solidFill>
              <a:latin typeface="Euphemia"/>
              <a:ea typeface="+mn-ea"/>
              <a:cs typeface="+mn-cs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/>
              <a:buChar char="§"/>
            </a:pPr>
            <a:r>
              <a:rPr lang="hu-HU" sz="2000" dirty="0" smtClean="0">
                <a:solidFill>
                  <a:srgbClr val="514843"/>
                </a:solidFill>
                <a:latin typeface="Euphemia"/>
              </a:rPr>
              <a:t>Miért?</a:t>
            </a:r>
            <a:endParaRPr lang="hu-HU" sz="2000" b="0" i="0" dirty="0" smtClean="0">
              <a:solidFill>
                <a:srgbClr val="514843"/>
              </a:solidFill>
              <a:latin typeface="Euphemia"/>
              <a:ea typeface="+mn-ea"/>
              <a:cs typeface="+mn-cs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/>
              <a:buChar char="§"/>
            </a:pPr>
            <a:r>
              <a:rPr lang="hu-HU" sz="2000" dirty="0" smtClean="0">
                <a:solidFill>
                  <a:srgbClr val="514843"/>
                </a:solidFill>
                <a:latin typeface="Euphemia"/>
              </a:rPr>
              <a:t>Hogyan?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/>
              <a:buChar char="§"/>
            </a:pPr>
            <a:r>
              <a:rPr lang="hu-HU" sz="2000" dirty="0" smtClean="0">
                <a:solidFill>
                  <a:srgbClr val="514843"/>
                </a:solidFill>
                <a:latin typeface="Euphemia"/>
              </a:rPr>
              <a:t>A Program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/>
              <a:buChar char="§"/>
            </a:pPr>
            <a:r>
              <a:rPr lang="hu-HU" sz="2000" b="0" i="0" dirty="0" smtClean="0">
                <a:solidFill>
                  <a:srgbClr val="514843"/>
                </a:solidFill>
                <a:latin typeface="Euphemia"/>
                <a:ea typeface="+mn-ea"/>
                <a:cs typeface="+mn-cs"/>
              </a:rPr>
              <a:t>A végrehajtás (akadályok és hasznosulás)</a:t>
            </a:r>
            <a:endParaRPr lang="hu-HU" sz="2000" b="0" i="0" dirty="0">
              <a:solidFill>
                <a:srgbClr val="514843"/>
              </a:solidFill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Honnan?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97" y="1637870"/>
            <a:ext cx="3174529" cy="4232706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129" y="2560638"/>
            <a:ext cx="4415241" cy="3309937"/>
          </a:xfrm>
        </p:spPr>
      </p:pic>
    </p:spTree>
    <p:extLst>
      <p:ext uri="{BB962C8B-B14F-4D97-AF65-F5344CB8AC3E}">
        <p14:creationId xmlns:p14="http://schemas.microsoft.com/office/powerpoint/2010/main" val="93257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Három évtizedes pedagógiai tapasztalat</a:t>
            </a:r>
          </a:p>
          <a:p>
            <a:r>
              <a:rPr lang="hu-HU" dirty="0" smtClean="0"/>
              <a:t>Támogató szakmai közösségek</a:t>
            </a:r>
          </a:p>
          <a:p>
            <a:r>
              <a:rPr lang="hu-HU" dirty="0" smtClean="0"/>
              <a:t>A változtatás kényszere</a:t>
            </a:r>
          </a:p>
          <a:p>
            <a:r>
              <a:rPr lang="hu-HU" dirty="0" smtClean="0"/>
              <a:t>Megkérdezték a véleményemet (pályám során először!)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522" y="2155372"/>
            <a:ext cx="3709052" cy="3715204"/>
          </a:xfrm>
        </p:spPr>
      </p:pic>
    </p:spTree>
    <p:extLst>
      <p:ext uri="{BB962C8B-B14F-4D97-AF65-F5344CB8AC3E}">
        <p14:creationId xmlns:p14="http://schemas.microsoft.com/office/powerpoint/2010/main" val="68395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„A </a:t>
            </a:r>
            <a:r>
              <a:rPr lang="hu-HU" dirty="0"/>
              <a:t>pedagógusminősítési rendszer kiegészítése, kipróbálása és korrigálása” TÁMOP-3.1.5/12-2012-0001 </a:t>
            </a:r>
            <a:endParaRPr lang="hu-HU" dirty="0" smtClean="0"/>
          </a:p>
          <a:p>
            <a:r>
              <a:rPr lang="hu-HU" dirty="0" smtClean="0"/>
              <a:t>A beválogatás</a:t>
            </a:r>
          </a:p>
          <a:p>
            <a:r>
              <a:rPr lang="hu-HU" dirty="0" smtClean="0"/>
              <a:t>Útmutató véleményezése – titoktartási nyilatkozat</a:t>
            </a:r>
          </a:p>
          <a:p>
            <a:r>
              <a:rPr lang="hu-HU" dirty="0" smtClean="0"/>
              <a:t>Mesterportfólió készítése</a:t>
            </a:r>
          </a:p>
          <a:p>
            <a:r>
              <a:rPr lang="hu-HU" dirty="0" smtClean="0"/>
              <a:t>Egyeztetések az tantestületben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321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Hogyan</a:t>
            </a:r>
            <a:r>
              <a:rPr lang="hu-HU" dirty="0"/>
              <a:t>?????</a:t>
            </a:r>
            <a:br>
              <a:rPr lang="hu-HU" dirty="0"/>
            </a:br>
            <a:r>
              <a:rPr lang="hu-HU" dirty="0"/>
              <a:t>Bemutató portfólió (az ÚT)</a:t>
            </a:r>
          </a:p>
        </p:txBody>
      </p:sp>
    </p:spTree>
    <p:extLst>
      <p:ext uri="{BB962C8B-B14F-4D97-AF65-F5344CB8AC3E}">
        <p14:creationId xmlns:p14="http://schemas.microsoft.com/office/powerpoint/2010/main" val="97159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1. Külső tudásmegosztás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1" y="2286000"/>
            <a:ext cx="4779434" cy="3584576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ArGe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Nord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Explorations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Music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dirty="0" smtClean="0"/>
          </a:p>
          <a:p>
            <a:pPr marL="0" indent="0">
              <a:buNone/>
            </a:pPr>
            <a:r>
              <a:rPr lang="hu-HU" sz="2000" dirty="0" smtClean="0"/>
              <a:t>Nemzetközi kurzus európai felsőoktatási intézmények részvételével</a:t>
            </a:r>
          </a:p>
          <a:p>
            <a:pPr marL="0" indent="0">
              <a:buNone/>
            </a:pPr>
            <a:r>
              <a:rPr lang="hu-HU" sz="2000" dirty="0" smtClean="0"/>
              <a:t> – az ének-zene módszertani innováció érdekében</a:t>
            </a:r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002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2. Innováció és tudásmegosztás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3200" dirty="0"/>
              <a:t>Jó </a:t>
            </a:r>
            <a:r>
              <a:rPr lang="hu-HU" sz="3200" dirty="0" smtClean="0"/>
              <a:t>gyakorlat:  </a:t>
            </a:r>
            <a:r>
              <a:rPr lang="hu-HU" sz="3200" dirty="0"/>
              <a:t>Az osztály réme</a:t>
            </a:r>
            <a:endParaRPr lang="hu-HU" sz="3200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Ifjúsági regényből készült színdarab a dramatikus rögtönzés eszközeivel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7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645" y="2560638"/>
            <a:ext cx="4410210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4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3. Innováció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hu-HU" sz="4000" dirty="0" smtClean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hu-HU" sz="4000" dirty="0"/>
              <a:t>Tehetségfejlesztő </a:t>
            </a:r>
            <a:r>
              <a:rPr lang="hu-HU" sz="4000" dirty="0" smtClean="0"/>
              <a:t>program:</a:t>
            </a:r>
            <a:endParaRPr lang="hu-HU" sz="4000" dirty="0" smtClean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hu-HU" sz="400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Az </a:t>
            </a:r>
            <a:r>
              <a:rPr lang="hu-HU" sz="40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improvizáció fejlesztése</a:t>
            </a:r>
            <a:endParaRPr lang="hu-HU" dirty="0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567" y="2886891"/>
            <a:ext cx="3782755" cy="2547258"/>
          </a:xfrm>
        </p:spPr>
      </p:pic>
    </p:spTree>
    <p:extLst>
      <p:ext uri="{BB962C8B-B14F-4D97-AF65-F5344CB8AC3E}">
        <p14:creationId xmlns:p14="http://schemas.microsoft.com/office/powerpoint/2010/main" val="81513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389</Words>
  <Application>Microsoft Office PowerPoint</Application>
  <PresentationFormat>Szélesvásznú</PresentationFormat>
  <Paragraphs>86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6" baseType="lpstr">
      <vt:lpstr>Arial</vt:lpstr>
      <vt:lpstr>Calibri</vt:lpstr>
      <vt:lpstr>Euphemia</vt:lpstr>
      <vt:lpstr>Garamond</vt:lpstr>
      <vt:lpstr>Plantagenet Cherokee</vt:lpstr>
      <vt:lpstr>Times New Roman</vt:lpstr>
      <vt:lpstr>Wingdings</vt:lpstr>
      <vt:lpstr>Organikus</vt:lpstr>
      <vt:lpstr>Mester(ség)</vt:lpstr>
      <vt:lpstr>Mesternek lenni</vt:lpstr>
      <vt:lpstr>Honnan?</vt:lpstr>
      <vt:lpstr>Miért?</vt:lpstr>
      <vt:lpstr>Hogyan?</vt:lpstr>
      <vt:lpstr>Hogyan????? Bemutató portfólió (az ÚT)</vt:lpstr>
      <vt:lpstr>1. Külső tudásmegosztás</vt:lpstr>
      <vt:lpstr>2. Innováció és tudásmegosztás </vt:lpstr>
      <vt:lpstr>3. Innováció </vt:lpstr>
      <vt:lpstr>4. Kutatás és innováció</vt:lpstr>
      <vt:lpstr>5. Külső tudásmegosztás</vt:lpstr>
      <vt:lpstr>A mester legyen…</vt:lpstr>
      <vt:lpstr>A Program</vt:lpstr>
      <vt:lpstr>Tervezett tevékenységek:</vt:lpstr>
      <vt:lpstr>Akadályok és hasznosulás</vt:lpstr>
      <vt:lpstr>PowerPoint-bemutató</vt:lpstr>
      <vt:lpstr>VLAMI  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2016-11-03T12:51:17Z</dcterms:created>
  <dcterms:modified xsi:type="dcterms:W3CDTF">2016-11-21T13:41:03Z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